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8 hours = 32 files. Digital Master - as close to original camera acquisition quality as you can store (e.g. ProRes). Mezzanine is lightly compressed, proxies are derived from this or digital master. Proxy are deliverables to users (easy to transport over network).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jpg"/><Relationship Id="rId4" Type="http://schemas.openxmlformats.org/officeDocument/2006/relationships/image" Target="../media/image06.jpg"/><Relationship Id="rId5" Type="http://schemas.openxmlformats.org/officeDocument/2006/relationships/image" Target="../media/image17.jpg"/><Relationship Id="rId6" Type="http://schemas.openxmlformats.org/officeDocument/2006/relationships/image" Target="../media/image15.jpg"/><Relationship Id="rId7"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2.gif"/><Relationship Id="rId4"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jpg"/><Relationship Id="rId4" Type="http://schemas.openxmlformats.org/officeDocument/2006/relationships/image" Target="../media/image18.png"/><Relationship Id="rId5"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9.jpg"/><Relationship Id="rId4" Type="http://schemas.openxmlformats.org/officeDocument/2006/relationships/image" Target="../media/image03.jpg"/><Relationship Id="rId5" Type="http://schemas.openxmlformats.org/officeDocument/2006/relationships/image" Target="../media/image06.jpg"/><Relationship Id="rId6" Type="http://schemas.openxmlformats.org/officeDocument/2006/relationships/image" Target="../media/image11.jpg"/><Relationship Id="rId7" Type="http://schemas.openxmlformats.org/officeDocument/2006/relationships/image" Target="../media/image02.gif"/><Relationship Id="rId8"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gif"/><Relationship Id="rId4" Type="http://schemas.openxmlformats.org/officeDocument/2006/relationships/image" Target="../media/image01.png"/><Relationship Id="rId5" Type="http://schemas.openxmlformats.org/officeDocument/2006/relationships/image" Target="../media/image00.jpg"/><Relationship Id="rId6" Type="http://schemas.openxmlformats.org/officeDocument/2006/relationships/image" Target="../media/image03.jpg"/><Relationship Id="rId7"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gif"/><Relationship Id="rId4" Type="http://schemas.openxmlformats.org/officeDocument/2006/relationships/image" Target="../media/image01.png"/><Relationship Id="rId5" Type="http://schemas.openxmlformats.org/officeDocument/2006/relationships/image" Target="../media/image00.jpg"/><Relationship Id="rId6" Type="http://schemas.openxmlformats.org/officeDocument/2006/relationships/image" Target="../media/image05.png"/><Relationship Id="rId7" Type="http://schemas.openxmlformats.org/officeDocument/2006/relationships/image" Target="../media/image07.png"/><Relationship Id="rId8"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gif"/><Relationship Id="rId4" Type="http://schemas.openxmlformats.org/officeDocument/2006/relationships/image" Target="../media/image01.png"/><Relationship Id="rId5" Type="http://schemas.openxmlformats.org/officeDocument/2006/relationships/image" Target="../media/image00.jpg"/><Relationship Id="rId6"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jpg"/><Relationship Id="rId4" Type="http://schemas.openxmlformats.org/officeDocument/2006/relationships/image" Target="../media/image04.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Video Annotations at MBARI</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Brian Schlining</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3606522" y="1062950"/>
            <a:ext cx="5378175" cy="3965800"/>
          </a:xfrm>
          <a:prstGeom prst="rect">
            <a:avLst/>
          </a:prstGeom>
          <a:noFill/>
          <a:ln>
            <a:noFill/>
          </a:ln>
        </p:spPr>
      </p:pic>
      <p:sp>
        <p:nvSpPr>
          <p:cNvPr id="169" name="Shape 1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supports image analysis</a:t>
            </a:r>
          </a:p>
        </p:txBody>
      </p:sp>
      <p:sp>
        <p:nvSpPr>
          <p:cNvPr id="170" name="Shape 170"/>
          <p:cNvSpPr txBox="1"/>
          <p:nvPr/>
        </p:nvSpPr>
        <p:spPr>
          <a:xfrm>
            <a:off x="135675" y="1230050"/>
            <a:ext cx="5209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Area measurements</a:t>
            </a:r>
          </a:p>
        </p:txBody>
      </p:sp>
      <p:pic>
        <p:nvPicPr>
          <p:cNvPr id="171" name="Shape 171"/>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Future directions - Numerous Assets</a:t>
            </a:r>
          </a:p>
        </p:txBody>
      </p:sp>
      <p:pic>
        <p:nvPicPr>
          <p:cNvPr id="177" name="Shape 177"/>
          <p:cNvPicPr preferRelativeResize="0"/>
          <p:nvPr/>
        </p:nvPicPr>
        <p:blipFill>
          <a:blip r:embed="rId3">
            <a:alphaModFix/>
          </a:blip>
          <a:stretch>
            <a:fillRect/>
          </a:stretch>
        </p:blipFill>
        <p:spPr>
          <a:xfrm>
            <a:off x="497324" y="1130575"/>
            <a:ext cx="1240425" cy="1754625"/>
          </a:xfrm>
          <a:prstGeom prst="rect">
            <a:avLst/>
          </a:prstGeom>
          <a:noFill/>
          <a:ln>
            <a:noFill/>
          </a:ln>
        </p:spPr>
      </p:pic>
      <p:pic>
        <p:nvPicPr>
          <p:cNvPr id="178" name="Shape 178"/>
          <p:cNvPicPr preferRelativeResize="0"/>
          <p:nvPr/>
        </p:nvPicPr>
        <p:blipFill>
          <a:blip r:embed="rId4">
            <a:alphaModFix/>
          </a:blip>
          <a:stretch>
            <a:fillRect/>
          </a:stretch>
        </p:blipFill>
        <p:spPr>
          <a:xfrm>
            <a:off x="1228225" y="2406100"/>
            <a:ext cx="1620824" cy="1395700"/>
          </a:xfrm>
          <a:prstGeom prst="rect">
            <a:avLst/>
          </a:prstGeom>
          <a:noFill/>
          <a:ln>
            <a:noFill/>
          </a:ln>
        </p:spPr>
      </p:pic>
      <p:pic>
        <p:nvPicPr>
          <p:cNvPr id="179" name="Shape 179"/>
          <p:cNvPicPr preferRelativeResize="0"/>
          <p:nvPr/>
        </p:nvPicPr>
        <p:blipFill>
          <a:blip r:embed="rId5">
            <a:alphaModFix/>
          </a:blip>
          <a:stretch>
            <a:fillRect/>
          </a:stretch>
        </p:blipFill>
        <p:spPr>
          <a:xfrm>
            <a:off x="3482202" y="1017724"/>
            <a:ext cx="1778099" cy="1347624"/>
          </a:xfrm>
          <a:prstGeom prst="rect">
            <a:avLst/>
          </a:prstGeom>
          <a:noFill/>
          <a:ln>
            <a:noFill/>
          </a:ln>
        </p:spPr>
      </p:pic>
      <p:sp>
        <p:nvSpPr>
          <p:cNvPr id="180" name="Shape 180"/>
          <p:cNvSpPr txBox="1"/>
          <p:nvPr/>
        </p:nvSpPr>
        <p:spPr>
          <a:xfrm>
            <a:off x="497325" y="3852950"/>
            <a:ext cx="2243100" cy="6078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accent5"/>
                </a:solidFill>
              </a:rPr>
              <a:t>MBARI ROVs</a:t>
            </a:r>
          </a:p>
        </p:txBody>
      </p:sp>
      <p:sp>
        <p:nvSpPr>
          <p:cNvPr id="181" name="Shape 181"/>
          <p:cNvSpPr txBox="1"/>
          <p:nvPr/>
        </p:nvSpPr>
        <p:spPr>
          <a:xfrm>
            <a:off x="3152500" y="2406100"/>
            <a:ext cx="2437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Fly-away ROVs</a:t>
            </a:r>
          </a:p>
        </p:txBody>
      </p:sp>
      <p:pic>
        <p:nvPicPr>
          <p:cNvPr id="182" name="Shape 182"/>
          <p:cNvPicPr preferRelativeResize="0"/>
          <p:nvPr/>
        </p:nvPicPr>
        <p:blipFill>
          <a:blip r:embed="rId6">
            <a:alphaModFix/>
          </a:blip>
          <a:stretch>
            <a:fillRect/>
          </a:stretch>
        </p:blipFill>
        <p:spPr>
          <a:xfrm>
            <a:off x="6305532" y="544075"/>
            <a:ext cx="2482692" cy="1862025"/>
          </a:xfrm>
          <a:prstGeom prst="rect">
            <a:avLst/>
          </a:prstGeom>
          <a:noFill/>
          <a:ln>
            <a:noFill/>
          </a:ln>
        </p:spPr>
      </p:pic>
      <p:sp>
        <p:nvSpPr>
          <p:cNvPr id="183" name="Shape 183"/>
          <p:cNvSpPr txBox="1"/>
          <p:nvPr/>
        </p:nvSpPr>
        <p:spPr>
          <a:xfrm>
            <a:off x="7051125" y="2446850"/>
            <a:ext cx="991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AUVs</a:t>
            </a:r>
          </a:p>
        </p:txBody>
      </p:sp>
      <p:pic>
        <p:nvPicPr>
          <p:cNvPr id="184" name="Shape 184"/>
          <p:cNvPicPr preferRelativeResize="0"/>
          <p:nvPr/>
        </p:nvPicPr>
        <p:blipFill>
          <a:blip r:embed="rId7">
            <a:alphaModFix/>
          </a:blip>
          <a:stretch>
            <a:fillRect/>
          </a:stretch>
        </p:blipFill>
        <p:spPr>
          <a:xfrm>
            <a:off x="4806023" y="3173564"/>
            <a:ext cx="1955508" cy="1406099"/>
          </a:xfrm>
          <a:prstGeom prst="rect">
            <a:avLst/>
          </a:prstGeom>
          <a:noFill/>
          <a:ln>
            <a:noFill/>
          </a:ln>
        </p:spPr>
      </p:pic>
      <p:sp>
        <p:nvSpPr>
          <p:cNvPr id="185" name="Shape 185"/>
          <p:cNvSpPr txBox="1"/>
          <p:nvPr/>
        </p:nvSpPr>
        <p:spPr>
          <a:xfrm>
            <a:off x="3762525" y="4739325"/>
            <a:ext cx="5209500" cy="607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86" name="Shape 186"/>
          <p:cNvSpPr txBox="1"/>
          <p:nvPr/>
        </p:nvSpPr>
        <p:spPr>
          <a:xfrm>
            <a:off x="4618575" y="4579675"/>
            <a:ext cx="23223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Fixed Cameras</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Future directions - Digital Video</a:t>
            </a:r>
          </a:p>
        </p:txBody>
      </p:sp>
      <p:sp>
        <p:nvSpPr>
          <p:cNvPr id="192" name="Shape 192"/>
          <p:cNvSpPr txBox="1"/>
          <p:nvPr/>
        </p:nvSpPr>
        <p:spPr>
          <a:xfrm>
            <a:off x="3762525" y="4739325"/>
            <a:ext cx="5209500" cy="607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93" name="Shape 193"/>
          <p:cNvSpPr txBox="1"/>
          <p:nvPr/>
        </p:nvSpPr>
        <p:spPr>
          <a:xfrm>
            <a:off x="3577051" y="3446825"/>
            <a:ext cx="1989900" cy="9063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Tape is dead</a:t>
            </a:r>
          </a:p>
        </p:txBody>
      </p:sp>
      <p:pic>
        <p:nvPicPr>
          <p:cNvPr id="194" name="Shape 194"/>
          <p:cNvPicPr preferRelativeResize="0"/>
          <p:nvPr/>
        </p:nvPicPr>
        <p:blipFill>
          <a:blip r:embed="rId3">
            <a:alphaModFix/>
          </a:blip>
          <a:stretch>
            <a:fillRect/>
          </a:stretch>
        </p:blipFill>
        <p:spPr>
          <a:xfrm>
            <a:off x="2861787" y="1694728"/>
            <a:ext cx="3420425" cy="1510674"/>
          </a:xfrm>
          <a:prstGeom prst="rect">
            <a:avLst/>
          </a:prstGeom>
          <a:noFill/>
          <a:ln>
            <a:noFill/>
          </a:ln>
        </p:spPr>
      </p:pic>
      <p:sp>
        <p:nvSpPr>
          <p:cNvPr id="195" name="Shape 195"/>
          <p:cNvSpPr txBox="1"/>
          <p:nvPr/>
        </p:nvSpPr>
        <p:spPr>
          <a:xfrm>
            <a:off x="3577053" y="768075"/>
            <a:ext cx="1989900" cy="2553900"/>
          </a:xfrm>
          <a:prstGeom prst="rect">
            <a:avLst/>
          </a:prstGeom>
          <a:noFill/>
          <a:ln>
            <a:noFill/>
          </a:ln>
        </p:spPr>
        <p:txBody>
          <a:bodyPr anchorCtr="0" anchor="t" bIns="91425" lIns="91425" rIns="91425" tIns="91425">
            <a:noAutofit/>
          </a:bodyPr>
          <a:lstStyle/>
          <a:p>
            <a:pPr lvl="0">
              <a:spcBef>
                <a:spcPts val="0"/>
              </a:spcBef>
              <a:buNone/>
            </a:pPr>
            <a:r>
              <a:rPr lang="en" sz="20000">
                <a:solidFill>
                  <a:srgbClr val="FF0000"/>
                </a:solidFill>
              </a:rPr>
              <a:t>X</a:t>
            </a:r>
          </a:p>
        </p:txBody>
      </p:sp>
      <p:pic>
        <p:nvPicPr>
          <p:cNvPr id="196" name="Shape 196"/>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Future directions - Digital Video</a:t>
            </a:r>
          </a:p>
        </p:txBody>
      </p:sp>
      <p:pic>
        <p:nvPicPr>
          <p:cNvPr id="202" name="Shape 202"/>
          <p:cNvPicPr preferRelativeResize="0"/>
          <p:nvPr/>
        </p:nvPicPr>
        <p:blipFill>
          <a:blip r:embed="rId3">
            <a:alphaModFix/>
          </a:blip>
          <a:stretch>
            <a:fillRect/>
          </a:stretch>
        </p:blipFill>
        <p:spPr>
          <a:xfrm>
            <a:off x="181449" y="1850078"/>
            <a:ext cx="2028099" cy="1746395"/>
          </a:xfrm>
          <a:prstGeom prst="rect">
            <a:avLst/>
          </a:prstGeom>
          <a:noFill/>
          <a:ln>
            <a:noFill/>
          </a:ln>
        </p:spPr>
      </p:pic>
      <p:sp>
        <p:nvSpPr>
          <p:cNvPr id="203" name="Shape 203"/>
          <p:cNvSpPr txBox="1"/>
          <p:nvPr/>
        </p:nvSpPr>
        <p:spPr>
          <a:xfrm>
            <a:off x="297587" y="4333000"/>
            <a:ext cx="17958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8-hour dive</a:t>
            </a:r>
          </a:p>
        </p:txBody>
      </p:sp>
      <p:pic>
        <p:nvPicPr>
          <p:cNvPr id="204" name="Shape 204"/>
          <p:cNvPicPr preferRelativeResize="0"/>
          <p:nvPr/>
        </p:nvPicPr>
        <p:blipFill>
          <a:blip r:embed="rId4">
            <a:alphaModFix/>
          </a:blip>
          <a:stretch>
            <a:fillRect/>
          </a:stretch>
        </p:blipFill>
        <p:spPr>
          <a:xfrm>
            <a:off x="2514350" y="1655375"/>
            <a:ext cx="916600" cy="916600"/>
          </a:xfrm>
          <a:prstGeom prst="rect">
            <a:avLst/>
          </a:prstGeom>
          <a:noFill/>
          <a:ln>
            <a:noFill/>
          </a:ln>
        </p:spPr>
      </p:pic>
      <p:pic>
        <p:nvPicPr>
          <p:cNvPr id="205" name="Shape 205"/>
          <p:cNvPicPr preferRelativeResize="0"/>
          <p:nvPr/>
        </p:nvPicPr>
        <p:blipFill>
          <a:blip r:embed="rId4">
            <a:alphaModFix/>
          </a:blip>
          <a:stretch>
            <a:fillRect/>
          </a:stretch>
        </p:blipFill>
        <p:spPr>
          <a:xfrm>
            <a:off x="2666750" y="1807775"/>
            <a:ext cx="916600" cy="916600"/>
          </a:xfrm>
          <a:prstGeom prst="rect">
            <a:avLst/>
          </a:prstGeom>
          <a:noFill/>
          <a:ln>
            <a:noFill/>
          </a:ln>
        </p:spPr>
      </p:pic>
      <p:pic>
        <p:nvPicPr>
          <p:cNvPr id="206" name="Shape 206"/>
          <p:cNvPicPr preferRelativeResize="0"/>
          <p:nvPr/>
        </p:nvPicPr>
        <p:blipFill>
          <a:blip r:embed="rId4">
            <a:alphaModFix/>
          </a:blip>
          <a:stretch>
            <a:fillRect/>
          </a:stretch>
        </p:blipFill>
        <p:spPr>
          <a:xfrm>
            <a:off x="2819150" y="1960175"/>
            <a:ext cx="916600" cy="916600"/>
          </a:xfrm>
          <a:prstGeom prst="rect">
            <a:avLst/>
          </a:prstGeom>
          <a:noFill/>
          <a:ln>
            <a:noFill/>
          </a:ln>
        </p:spPr>
      </p:pic>
      <p:pic>
        <p:nvPicPr>
          <p:cNvPr id="207" name="Shape 207"/>
          <p:cNvPicPr preferRelativeResize="0"/>
          <p:nvPr/>
        </p:nvPicPr>
        <p:blipFill>
          <a:blip r:embed="rId4">
            <a:alphaModFix/>
          </a:blip>
          <a:stretch>
            <a:fillRect/>
          </a:stretch>
        </p:blipFill>
        <p:spPr>
          <a:xfrm>
            <a:off x="2971550" y="2112575"/>
            <a:ext cx="916600" cy="916600"/>
          </a:xfrm>
          <a:prstGeom prst="rect">
            <a:avLst/>
          </a:prstGeom>
          <a:noFill/>
          <a:ln>
            <a:noFill/>
          </a:ln>
        </p:spPr>
      </p:pic>
      <p:pic>
        <p:nvPicPr>
          <p:cNvPr id="208" name="Shape 208"/>
          <p:cNvPicPr preferRelativeResize="0"/>
          <p:nvPr/>
        </p:nvPicPr>
        <p:blipFill>
          <a:blip r:embed="rId4">
            <a:alphaModFix/>
          </a:blip>
          <a:stretch>
            <a:fillRect/>
          </a:stretch>
        </p:blipFill>
        <p:spPr>
          <a:xfrm>
            <a:off x="3123950" y="2264975"/>
            <a:ext cx="916600" cy="916600"/>
          </a:xfrm>
          <a:prstGeom prst="rect">
            <a:avLst/>
          </a:prstGeom>
          <a:noFill/>
          <a:ln>
            <a:noFill/>
          </a:ln>
        </p:spPr>
      </p:pic>
      <p:pic>
        <p:nvPicPr>
          <p:cNvPr id="209" name="Shape 209"/>
          <p:cNvPicPr preferRelativeResize="0"/>
          <p:nvPr/>
        </p:nvPicPr>
        <p:blipFill>
          <a:blip r:embed="rId4">
            <a:alphaModFix/>
          </a:blip>
          <a:stretch>
            <a:fillRect/>
          </a:stretch>
        </p:blipFill>
        <p:spPr>
          <a:xfrm>
            <a:off x="3276350" y="2417375"/>
            <a:ext cx="916600" cy="916600"/>
          </a:xfrm>
          <a:prstGeom prst="rect">
            <a:avLst/>
          </a:prstGeom>
          <a:noFill/>
          <a:ln>
            <a:noFill/>
          </a:ln>
        </p:spPr>
      </p:pic>
      <p:pic>
        <p:nvPicPr>
          <p:cNvPr id="210" name="Shape 210"/>
          <p:cNvPicPr preferRelativeResize="0"/>
          <p:nvPr/>
        </p:nvPicPr>
        <p:blipFill>
          <a:blip r:embed="rId4">
            <a:alphaModFix/>
          </a:blip>
          <a:stretch>
            <a:fillRect/>
          </a:stretch>
        </p:blipFill>
        <p:spPr>
          <a:xfrm>
            <a:off x="3428750" y="2569775"/>
            <a:ext cx="916600" cy="916600"/>
          </a:xfrm>
          <a:prstGeom prst="rect">
            <a:avLst/>
          </a:prstGeom>
          <a:noFill/>
          <a:ln cap="flat" cmpd="sng" w="38100">
            <a:solidFill>
              <a:schemeClr val="accent6"/>
            </a:solidFill>
            <a:prstDash val="solid"/>
            <a:round/>
            <a:headEnd len="med" w="med" type="none"/>
            <a:tailEnd len="med" w="med" type="none"/>
          </a:ln>
        </p:spPr>
      </p:pic>
      <p:sp>
        <p:nvSpPr>
          <p:cNvPr id="211" name="Shape 211"/>
          <p:cNvSpPr txBox="1"/>
          <p:nvPr/>
        </p:nvSpPr>
        <p:spPr>
          <a:xfrm>
            <a:off x="2380899" y="4333000"/>
            <a:ext cx="2707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15-min segments</a:t>
            </a:r>
          </a:p>
        </p:txBody>
      </p:sp>
      <p:pic>
        <p:nvPicPr>
          <p:cNvPr id="212" name="Shape 212"/>
          <p:cNvPicPr preferRelativeResize="0"/>
          <p:nvPr/>
        </p:nvPicPr>
        <p:blipFill>
          <a:blip r:embed="rId4">
            <a:alphaModFix/>
          </a:blip>
          <a:stretch>
            <a:fillRect/>
          </a:stretch>
        </p:blipFill>
        <p:spPr>
          <a:xfrm>
            <a:off x="5891350" y="2170450"/>
            <a:ext cx="916600" cy="916600"/>
          </a:xfrm>
          <a:prstGeom prst="rect">
            <a:avLst/>
          </a:prstGeom>
          <a:noFill/>
          <a:ln cap="flat" cmpd="sng" w="38100">
            <a:solidFill>
              <a:schemeClr val="accent6"/>
            </a:solidFill>
            <a:prstDash val="solid"/>
            <a:round/>
            <a:headEnd len="med" w="med" type="none"/>
            <a:tailEnd len="med" w="med" type="none"/>
          </a:ln>
        </p:spPr>
      </p:pic>
      <p:pic>
        <p:nvPicPr>
          <p:cNvPr id="213" name="Shape 213"/>
          <p:cNvPicPr preferRelativeResize="0"/>
          <p:nvPr/>
        </p:nvPicPr>
        <p:blipFill>
          <a:blip r:embed="rId4">
            <a:alphaModFix/>
          </a:blip>
          <a:stretch>
            <a:fillRect/>
          </a:stretch>
        </p:blipFill>
        <p:spPr>
          <a:xfrm>
            <a:off x="5868700" y="3217300"/>
            <a:ext cx="916600" cy="916600"/>
          </a:xfrm>
          <a:prstGeom prst="rect">
            <a:avLst/>
          </a:prstGeom>
          <a:noFill/>
          <a:ln cap="flat" cmpd="sng" w="38100">
            <a:solidFill>
              <a:schemeClr val="accent6"/>
            </a:solidFill>
            <a:prstDash val="solid"/>
            <a:round/>
            <a:headEnd len="med" w="med" type="none"/>
            <a:tailEnd len="med" w="med" type="none"/>
          </a:ln>
        </p:spPr>
      </p:pic>
      <p:cxnSp>
        <p:nvCxnSpPr>
          <p:cNvPr id="214" name="Shape 214"/>
          <p:cNvCxnSpPr>
            <a:stCxn id="210" idx="3"/>
            <a:endCxn id="212" idx="1"/>
          </p:cNvCxnSpPr>
          <p:nvPr/>
        </p:nvCxnSpPr>
        <p:spPr>
          <a:xfrm flipH="1" rot="10800000">
            <a:off x="4345350" y="2628775"/>
            <a:ext cx="1545900" cy="399300"/>
          </a:xfrm>
          <a:prstGeom prst="straightConnector1">
            <a:avLst/>
          </a:prstGeom>
          <a:noFill/>
          <a:ln cap="flat" cmpd="sng" w="38100">
            <a:solidFill>
              <a:schemeClr val="accent6"/>
            </a:solidFill>
            <a:prstDash val="solid"/>
            <a:round/>
            <a:headEnd len="lg" w="lg" type="none"/>
            <a:tailEnd len="lg" w="lg" type="triangle"/>
          </a:ln>
        </p:spPr>
      </p:cxnSp>
      <p:cxnSp>
        <p:nvCxnSpPr>
          <p:cNvPr id="215" name="Shape 215"/>
          <p:cNvCxnSpPr>
            <a:stCxn id="210" idx="3"/>
            <a:endCxn id="213" idx="1"/>
          </p:cNvCxnSpPr>
          <p:nvPr/>
        </p:nvCxnSpPr>
        <p:spPr>
          <a:xfrm>
            <a:off x="4345350" y="3028075"/>
            <a:ext cx="1523400" cy="647400"/>
          </a:xfrm>
          <a:prstGeom prst="straightConnector1">
            <a:avLst/>
          </a:prstGeom>
          <a:noFill/>
          <a:ln cap="flat" cmpd="sng" w="38100">
            <a:solidFill>
              <a:schemeClr val="accent6"/>
            </a:solidFill>
            <a:prstDash val="solid"/>
            <a:round/>
            <a:headEnd len="lg" w="lg" type="none"/>
            <a:tailEnd len="lg" w="lg" type="triangle"/>
          </a:ln>
        </p:spPr>
      </p:cxnSp>
      <p:sp>
        <p:nvSpPr>
          <p:cNvPr id="216" name="Shape 216"/>
          <p:cNvSpPr txBox="1"/>
          <p:nvPr/>
        </p:nvSpPr>
        <p:spPr>
          <a:xfrm>
            <a:off x="7000450" y="2458000"/>
            <a:ext cx="2188800" cy="6078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accent6"/>
                </a:solidFill>
              </a:rPr>
              <a:t>Mezzanine file</a:t>
            </a:r>
          </a:p>
        </p:txBody>
      </p:sp>
      <p:sp>
        <p:nvSpPr>
          <p:cNvPr id="217" name="Shape 217"/>
          <p:cNvSpPr txBox="1"/>
          <p:nvPr/>
        </p:nvSpPr>
        <p:spPr>
          <a:xfrm>
            <a:off x="7000450" y="3409775"/>
            <a:ext cx="21888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6"/>
                </a:solidFill>
              </a:rPr>
              <a:t>Proxies</a:t>
            </a:r>
          </a:p>
        </p:txBody>
      </p:sp>
      <p:pic>
        <p:nvPicPr>
          <p:cNvPr id="218" name="Shape 218"/>
          <p:cNvPicPr preferRelativeResize="0"/>
          <p:nvPr/>
        </p:nvPicPr>
        <p:blipFill>
          <a:blip r:embed="rId4">
            <a:alphaModFix/>
          </a:blip>
          <a:stretch>
            <a:fillRect/>
          </a:stretch>
        </p:blipFill>
        <p:spPr>
          <a:xfrm>
            <a:off x="5891350" y="1123600"/>
            <a:ext cx="916600" cy="916600"/>
          </a:xfrm>
          <a:prstGeom prst="rect">
            <a:avLst/>
          </a:prstGeom>
          <a:noFill/>
          <a:ln cap="flat" cmpd="sng" w="38100">
            <a:solidFill>
              <a:schemeClr val="accent6"/>
            </a:solidFill>
            <a:prstDash val="solid"/>
            <a:round/>
            <a:headEnd len="med" w="med" type="none"/>
            <a:tailEnd len="med" w="med" type="none"/>
          </a:ln>
        </p:spPr>
      </p:pic>
      <p:sp>
        <p:nvSpPr>
          <p:cNvPr id="219" name="Shape 219"/>
          <p:cNvSpPr txBox="1"/>
          <p:nvPr/>
        </p:nvSpPr>
        <p:spPr>
          <a:xfrm>
            <a:off x="7000450" y="1278000"/>
            <a:ext cx="21888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6"/>
                </a:solidFill>
              </a:rPr>
              <a:t>Digital Master</a:t>
            </a:r>
          </a:p>
        </p:txBody>
      </p:sp>
      <p:sp>
        <p:nvSpPr>
          <p:cNvPr id="220" name="Shape 220"/>
          <p:cNvSpPr txBox="1"/>
          <p:nvPr/>
        </p:nvSpPr>
        <p:spPr>
          <a:xfrm>
            <a:off x="5527049" y="4264150"/>
            <a:ext cx="2707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Representations of one segment</a:t>
            </a:r>
          </a:p>
        </p:txBody>
      </p:sp>
      <p:pic>
        <p:nvPicPr>
          <p:cNvPr id="221" name="Shape 221"/>
          <p:cNvPicPr preferRelativeResize="0"/>
          <p:nvPr/>
        </p:nvPicPr>
        <p:blipFill>
          <a:blip r:embed="rId5">
            <a:alphaModFix/>
          </a:blip>
          <a:stretch>
            <a:fillRect/>
          </a:stretch>
        </p:blipFill>
        <p:spPr>
          <a:xfrm>
            <a:off x="6567000" y="76200"/>
            <a:ext cx="2500798" cy="452374"/>
          </a:xfrm>
          <a:prstGeom prst="rect">
            <a:avLst/>
          </a:prstGeom>
          <a:noFill/>
          <a:ln>
            <a:noFill/>
          </a:ln>
        </p:spPr>
      </p:pic>
      <p:cxnSp>
        <p:nvCxnSpPr>
          <p:cNvPr id="222" name="Shape 222"/>
          <p:cNvCxnSpPr>
            <a:stCxn id="210" idx="3"/>
            <a:endCxn id="218" idx="1"/>
          </p:cNvCxnSpPr>
          <p:nvPr/>
        </p:nvCxnSpPr>
        <p:spPr>
          <a:xfrm flipH="1" rot="10800000">
            <a:off x="4345350" y="1581775"/>
            <a:ext cx="1545900" cy="1446300"/>
          </a:xfrm>
          <a:prstGeom prst="straightConnector1">
            <a:avLst/>
          </a:prstGeom>
          <a:noFill/>
          <a:ln cap="flat" cmpd="sng" w="38100">
            <a:solidFill>
              <a:schemeClr val="accent6"/>
            </a:solidFill>
            <a:prstDash val="solid"/>
            <a:round/>
            <a:headEnd len="lg" w="lg" type="none"/>
            <a:tailEnd len="lg" w="lg" type="triangle"/>
          </a:ln>
        </p:spPr>
      </p:cxn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164537" y="1208100"/>
            <a:ext cx="8814923" cy="2814299"/>
          </a:xfrm>
          <a:prstGeom prst="rect">
            <a:avLst/>
          </a:prstGeom>
          <a:noFill/>
          <a:ln>
            <a:noFill/>
          </a:ln>
        </p:spPr>
      </p:pic>
      <p:sp>
        <p:nvSpPr>
          <p:cNvPr id="228" name="Shape 2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Video Metadata</a:t>
            </a:r>
          </a:p>
        </p:txBody>
      </p:sp>
      <p:cxnSp>
        <p:nvCxnSpPr>
          <p:cNvPr id="229" name="Shape 229"/>
          <p:cNvCxnSpPr/>
          <p:nvPr/>
        </p:nvCxnSpPr>
        <p:spPr>
          <a:xfrm>
            <a:off x="1645325" y="1844750"/>
            <a:ext cx="1844700" cy="159600"/>
          </a:xfrm>
          <a:prstGeom prst="bentConnector3">
            <a:avLst>
              <a:gd fmla="val 58379" name="adj1"/>
            </a:avLst>
          </a:prstGeom>
          <a:noFill/>
          <a:ln cap="flat" cmpd="sng" w="28575">
            <a:solidFill>
              <a:srgbClr val="FF0000"/>
            </a:solidFill>
            <a:prstDash val="solid"/>
            <a:round/>
            <a:headEnd len="lg" w="lg" type="none"/>
            <a:tailEnd len="lg" w="lg" type="none"/>
          </a:ln>
        </p:spPr>
      </p:cxnSp>
      <p:cxnSp>
        <p:nvCxnSpPr>
          <p:cNvPr id="230" name="Shape 230"/>
          <p:cNvCxnSpPr/>
          <p:nvPr/>
        </p:nvCxnSpPr>
        <p:spPr>
          <a:xfrm>
            <a:off x="4676700" y="1794950"/>
            <a:ext cx="2084100" cy="169500"/>
          </a:xfrm>
          <a:prstGeom prst="bentConnector3">
            <a:avLst>
              <a:gd fmla="val 61243" name="adj1"/>
            </a:avLst>
          </a:prstGeom>
          <a:noFill/>
          <a:ln cap="flat" cmpd="sng" w="28575">
            <a:solidFill>
              <a:srgbClr val="FF0000"/>
            </a:solidFill>
            <a:prstDash val="solid"/>
            <a:round/>
            <a:headEnd len="lg" w="lg" type="none"/>
            <a:tailEnd len="lg" w="lg" type="none"/>
          </a:ln>
        </p:spPr>
      </p:cxnSp>
      <p:sp>
        <p:nvSpPr>
          <p:cNvPr id="231" name="Shape 231"/>
          <p:cNvSpPr txBox="1"/>
          <p:nvPr/>
        </p:nvSpPr>
        <p:spPr>
          <a:xfrm>
            <a:off x="854775" y="1058525"/>
            <a:ext cx="1428900" cy="377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Dive</a:t>
            </a:r>
          </a:p>
        </p:txBody>
      </p:sp>
      <p:sp>
        <p:nvSpPr>
          <p:cNvPr id="232" name="Shape 232"/>
          <p:cNvSpPr txBox="1"/>
          <p:nvPr/>
        </p:nvSpPr>
        <p:spPr>
          <a:xfrm>
            <a:off x="6611200" y="2064125"/>
            <a:ext cx="1007100" cy="2193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3" name="Shape 233"/>
          <p:cNvSpPr txBox="1"/>
          <p:nvPr/>
        </p:nvSpPr>
        <p:spPr>
          <a:xfrm>
            <a:off x="3356875" y="1017725"/>
            <a:ext cx="2622300" cy="377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Abstract Video</a:t>
            </a:r>
          </a:p>
        </p:txBody>
      </p:sp>
      <p:sp>
        <p:nvSpPr>
          <p:cNvPr id="234" name="Shape 234"/>
          <p:cNvSpPr txBox="1"/>
          <p:nvPr/>
        </p:nvSpPr>
        <p:spPr>
          <a:xfrm>
            <a:off x="6470825" y="970700"/>
            <a:ext cx="2622300" cy="377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Concrete Video</a:t>
            </a:r>
          </a:p>
        </p:txBody>
      </p:sp>
      <p:pic>
        <p:nvPicPr>
          <p:cNvPr id="235" name="Shape 235"/>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164537" y="1208100"/>
            <a:ext cx="8814923" cy="2814299"/>
          </a:xfrm>
          <a:prstGeom prst="rect">
            <a:avLst/>
          </a:prstGeom>
          <a:noFill/>
          <a:ln>
            <a:noFill/>
          </a:ln>
        </p:spPr>
      </p:pic>
      <p:sp>
        <p:nvSpPr>
          <p:cNvPr id="241" name="Shape 2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Video Metadata</a:t>
            </a:r>
          </a:p>
        </p:txBody>
      </p:sp>
      <p:cxnSp>
        <p:nvCxnSpPr>
          <p:cNvPr id="242" name="Shape 242"/>
          <p:cNvCxnSpPr/>
          <p:nvPr/>
        </p:nvCxnSpPr>
        <p:spPr>
          <a:xfrm>
            <a:off x="1645325" y="1844750"/>
            <a:ext cx="1844700" cy="159600"/>
          </a:xfrm>
          <a:prstGeom prst="bentConnector3">
            <a:avLst>
              <a:gd fmla="val 58379" name="adj1"/>
            </a:avLst>
          </a:prstGeom>
          <a:noFill/>
          <a:ln cap="flat" cmpd="sng" w="28575">
            <a:solidFill>
              <a:srgbClr val="FF0000"/>
            </a:solidFill>
            <a:prstDash val="solid"/>
            <a:round/>
            <a:headEnd len="lg" w="lg" type="none"/>
            <a:tailEnd len="lg" w="lg" type="none"/>
          </a:ln>
        </p:spPr>
      </p:cxnSp>
      <p:cxnSp>
        <p:nvCxnSpPr>
          <p:cNvPr id="243" name="Shape 243"/>
          <p:cNvCxnSpPr/>
          <p:nvPr/>
        </p:nvCxnSpPr>
        <p:spPr>
          <a:xfrm>
            <a:off x="4676700" y="1794950"/>
            <a:ext cx="2084100" cy="169500"/>
          </a:xfrm>
          <a:prstGeom prst="bentConnector3">
            <a:avLst>
              <a:gd fmla="val 61243" name="adj1"/>
            </a:avLst>
          </a:prstGeom>
          <a:noFill/>
          <a:ln cap="flat" cmpd="sng" w="28575">
            <a:solidFill>
              <a:srgbClr val="FF0000"/>
            </a:solidFill>
            <a:prstDash val="solid"/>
            <a:round/>
            <a:headEnd len="lg" w="lg" type="none"/>
            <a:tailEnd len="lg" w="lg" type="none"/>
          </a:ln>
        </p:spPr>
      </p:cxnSp>
      <p:sp>
        <p:nvSpPr>
          <p:cNvPr id="244" name="Shape 244"/>
          <p:cNvSpPr/>
          <p:nvPr/>
        </p:nvSpPr>
        <p:spPr>
          <a:xfrm>
            <a:off x="339025" y="1954450"/>
            <a:ext cx="1844700" cy="169500"/>
          </a:xfrm>
          <a:prstGeom prst="rect">
            <a:avLst/>
          </a:prstGeom>
          <a:noFill/>
          <a:ln cap="flat" cmpd="sng" w="2857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3423100" y="2076950"/>
            <a:ext cx="1931700" cy="405900"/>
          </a:xfrm>
          <a:prstGeom prst="rect">
            <a:avLst/>
          </a:prstGeom>
          <a:noFill/>
          <a:ln cap="flat" cmpd="sng" w="2857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6" name="Shape 246"/>
          <p:cNvSpPr txBox="1"/>
          <p:nvPr/>
        </p:nvSpPr>
        <p:spPr>
          <a:xfrm>
            <a:off x="186625" y="3161025"/>
            <a:ext cx="6471600" cy="1435800"/>
          </a:xfrm>
          <a:prstGeom prst="rect">
            <a:avLst/>
          </a:prstGeom>
          <a:noFill/>
          <a:ln>
            <a:noFill/>
          </a:ln>
        </p:spPr>
        <p:txBody>
          <a:bodyPr anchorCtr="0" anchor="t" bIns="91425" lIns="91425" rIns="91425" tIns="91425">
            <a:noAutofit/>
          </a:bodyPr>
          <a:lstStyle/>
          <a:p>
            <a:pPr indent="-381000" lvl="0" marL="457200" rtl="0">
              <a:spcBef>
                <a:spcPts val="0"/>
              </a:spcBef>
              <a:buClr>
                <a:srgbClr val="8E7CC3"/>
              </a:buClr>
              <a:buSzPct val="100000"/>
              <a:buChar char="-"/>
            </a:pPr>
            <a:r>
              <a:rPr lang="en" sz="2400">
                <a:solidFill>
                  <a:srgbClr val="8E7CC3"/>
                </a:solidFill>
              </a:rPr>
              <a:t>Locate ancillary data (position, CTD, etc.)</a:t>
            </a:r>
          </a:p>
          <a:p>
            <a:pPr indent="-381000" lvl="0" marL="457200" rtl="0">
              <a:spcBef>
                <a:spcPts val="0"/>
              </a:spcBef>
              <a:buClr>
                <a:srgbClr val="8E7CC3"/>
              </a:buClr>
              <a:buSzPct val="100000"/>
              <a:buChar char="-"/>
            </a:pPr>
            <a:r>
              <a:rPr lang="en" sz="2400">
                <a:solidFill>
                  <a:srgbClr val="8E7CC3"/>
                </a:solidFill>
              </a:rPr>
              <a:t>Locate videos of interest</a:t>
            </a:r>
          </a:p>
        </p:txBody>
      </p:sp>
      <p:sp>
        <p:nvSpPr>
          <p:cNvPr id="247" name="Shape 247"/>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48" name="Shape 248"/>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164537" y="1208100"/>
            <a:ext cx="8814923" cy="2814299"/>
          </a:xfrm>
          <a:prstGeom prst="rect">
            <a:avLst/>
          </a:prstGeom>
          <a:noFill/>
          <a:ln>
            <a:noFill/>
          </a:ln>
        </p:spPr>
      </p:pic>
      <p:sp>
        <p:nvSpPr>
          <p:cNvPr id="254" name="Shape 25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Video Metadata</a:t>
            </a:r>
          </a:p>
        </p:txBody>
      </p:sp>
      <p:cxnSp>
        <p:nvCxnSpPr>
          <p:cNvPr id="255" name="Shape 255"/>
          <p:cNvCxnSpPr/>
          <p:nvPr/>
        </p:nvCxnSpPr>
        <p:spPr>
          <a:xfrm>
            <a:off x="1645325" y="1844750"/>
            <a:ext cx="1844700" cy="159600"/>
          </a:xfrm>
          <a:prstGeom prst="bentConnector3">
            <a:avLst>
              <a:gd fmla="val 58379" name="adj1"/>
            </a:avLst>
          </a:prstGeom>
          <a:noFill/>
          <a:ln cap="flat" cmpd="sng" w="28575">
            <a:solidFill>
              <a:srgbClr val="FF0000"/>
            </a:solidFill>
            <a:prstDash val="solid"/>
            <a:round/>
            <a:headEnd len="lg" w="lg" type="none"/>
            <a:tailEnd len="lg" w="lg" type="none"/>
          </a:ln>
        </p:spPr>
      </p:cxnSp>
      <p:cxnSp>
        <p:nvCxnSpPr>
          <p:cNvPr id="256" name="Shape 256"/>
          <p:cNvCxnSpPr/>
          <p:nvPr/>
        </p:nvCxnSpPr>
        <p:spPr>
          <a:xfrm>
            <a:off x="4676700" y="1794950"/>
            <a:ext cx="2084100" cy="169500"/>
          </a:xfrm>
          <a:prstGeom prst="bentConnector3">
            <a:avLst>
              <a:gd fmla="val 61243" name="adj1"/>
            </a:avLst>
          </a:prstGeom>
          <a:noFill/>
          <a:ln cap="flat" cmpd="sng" w="28575">
            <a:solidFill>
              <a:srgbClr val="FF0000"/>
            </a:solidFill>
            <a:prstDash val="solid"/>
            <a:round/>
            <a:headEnd len="lg" w="lg" type="none"/>
            <a:tailEnd len="lg" w="lg" type="none"/>
          </a:ln>
        </p:spPr>
      </p:cxnSp>
      <p:sp>
        <p:nvSpPr>
          <p:cNvPr id="257" name="Shape 257"/>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58" name="Shape 258"/>
          <p:cNvSpPr/>
          <p:nvPr/>
        </p:nvSpPr>
        <p:spPr>
          <a:xfrm>
            <a:off x="6554175" y="2064125"/>
            <a:ext cx="1844700" cy="1695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9" name="Shape 259"/>
          <p:cNvSpPr txBox="1"/>
          <p:nvPr/>
        </p:nvSpPr>
        <p:spPr>
          <a:xfrm>
            <a:off x="4267875" y="759900"/>
            <a:ext cx="4467300" cy="448200"/>
          </a:xfrm>
          <a:prstGeom prst="rect">
            <a:avLst/>
          </a:prstGeom>
          <a:noFill/>
          <a:ln>
            <a:noFill/>
          </a:ln>
        </p:spPr>
        <p:txBody>
          <a:bodyPr anchorCtr="0" anchor="t" bIns="91425" lIns="91425" rIns="91425" tIns="91425">
            <a:noAutofit/>
          </a:bodyPr>
          <a:lstStyle/>
          <a:p>
            <a:pPr indent="-381000" lvl="0" marL="457200" rtl="0">
              <a:spcBef>
                <a:spcPts val="0"/>
              </a:spcBef>
              <a:buClr>
                <a:srgbClr val="FFFF00"/>
              </a:buClr>
              <a:buSzPct val="100000"/>
              <a:buChar char="-"/>
            </a:pPr>
            <a:r>
              <a:rPr lang="en" sz="2400">
                <a:solidFill>
                  <a:srgbClr val="FFFF00"/>
                </a:solidFill>
              </a:rPr>
              <a:t>Reference to video location</a:t>
            </a:r>
          </a:p>
        </p:txBody>
      </p:sp>
      <p:pic>
        <p:nvPicPr>
          <p:cNvPr id="260" name="Shape 260"/>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164537" y="1208100"/>
            <a:ext cx="8814923" cy="2814299"/>
          </a:xfrm>
          <a:prstGeom prst="rect">
            <a:avLst/>
          </a:prstGeom>
          <a:noFill/>
          <a:ln>
            <a:noFill/>
          </a:ln>
        </p:spPr>
      </p:pic>
      <p:sp>
        <p:nvSpPr>
          <p:cNvPr id="266" name="Shape 2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Video Metadata</a:t>
            </a:r>
          </a:p>
        </p:txBody>
      </p:sp>
      <p:cxnSp>
        <p:nvCxnSpPr>
          <p:cNvPr id="267" name="Shape 267"/>
          <p:cNvCxnSpPr/>
          <p:nvPr/>
        </p:nvCxnSpPr>
        <p:spPr>
          <a:xfrm>
            <a:off x="1645325" y="1844750"/>
            <a:ext cx="1844700" cy="159600"/>
          </a:xfrm>
          <a:prstGeom prst="bentConnector3">
            <a:avLst>
              <a:gd fmla="val 58379" name="adj1"/>
            </a:avLst>
          </a:prstGeom>
          <a:noFill/>
          <a:ln cap="flat" cmpd="sng" w="28575">
            <a:solidFill>
              <a:srgbClr val="FF0000"/>
            </a:solidFill>
            <a:prstDash val="solid"/>
            <a:round/>
            <a:headEnd len="lg" w="lg" type="none"/>
            <a:tailEnd len="lg" w="lg" type="none"/>
          </a:ln>
        </p:spPr>
      </p:cxnSp>
      <p:cxnSp>
        <p:nvCxnSpPr>
          <p:cNvPr id="268" name="Shape 268"/>
          <p:cNvCxnSpPr/>
          <p:nvPr/>
        </p:nvCxnSpPr>
        <p:spPr>
          <a:xfrm>
            <a:off x="4676700" y="1794950"/>
            <a:ext cx="2084100" cy="169500"/>
          </a:xfrm>
          <a:prstGeom prst="bentConnector3">
            <a:avLst>
              <a:gd fmla="val 61243" name="adj1"/>
            </a:avLst>
          </a:prstGeom>
          <a:noFill/>
          <a:ln cap="flat" cmpd="sng" w="28575">
            <a:solidFill>
              <a:srgbClr val="FF0000"/>
            </a:solidFill>
            <a:prstDash val="solid"/>
            <a:round/>
            <a:headEnd len="lg" w="lg" type="none"/>
            <a:tailEnd len="lg" w="lg" type="none"/>
          </a:ln>
        </p:spPr>
      </p:cxnSp>
      <p:sp>
        <p:nvSpPr>
          <p:cNvPr id="269" name="Shape 269"/>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70" name="Shape 270"/>
          <p:cNvSpPr/>
          <p:nvPr/>
        </p:nvSpPr>
        <p:spPr>
          <a:xfrm>
            <a:off x="6554175" y="2283425"/>
            <a:ext cx="2181000" cy="12693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1" name="Shape 271"/>
          <p:cNvSpPr txBox="1"/>
          <p:nvPr/>
        </p:nvSpPr>
        <p:spPr>
          <a:xfrm>
            <a:off x="688050" y="3870000"/>
            <a:ext cx="7837800" cy="1040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9900"/>
                </a:solidFill>
              </a:rPr>
              <a:t>Important metadata for determining:</a:t>
            </a:r>
          </a:p>
          <a:p>
            <a:pPr indent="-381000" lvl="0" marL="457200" rtl="0">
              <a:spcBef>
                <a:spcPts val="0"/>
              </a:spcBef>
              <a:buClr>
                <a:srgbClr val="FF9900"/>
              </a:buClr>
              <a:buSzPct val="100000"/>
              <a:buChar char="-"/>
            </a:pPr>
            <a:r>
              <a:rPr lang="en" sz="2400">
                <a:solidFill>
                  <a:srgbClr val="FF9900"/>
                </a:solidFill>
              </a:rPr>
              <a:t>Which version of video is suitable for analysis</a:t>
            </a:r>
          </a:p>
          <a:p>
            <a:pPr indent="-381000" lvl="0" marL="457200" rtl="0">
              <a:spcBef>
                <a:spcPts val="0"/>
              </a:spcBef>
              <a:buClr>
                <a:srgbClr val="FF9900"/>
              </a:buClr>
              <a:buSzPct val="100000"/>
              <a:buChar char="-"/>
            </a:pPr>
            <a:r>
              <a:rPr lang="en" sz="2400">
                <a:solidFill>
                  <a:srgbClr val="FF9900"/>
                </a:solidFill>
              </a:rPr>
              <a:t>Compatibility with network/video playback app</a:t>
            </a:r>
          </a:p>
        </p:txBody>
      </p:sp>
      <p:pic>
        <p:nvPicPr>
          <p:cNvPr id="272" name="Shape 272"/>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3136349" y="180487"/>
            <a:ext cx="5182438" cy="4782524"/>
          </a:xfrm>
          <a:prstGeom prst="rect">
            <a:avLst/>
          </a:prstGeom>
          <a:noFill/>
          <a:ln>
            <a:noFill/>
          </a:ln>
        </p:spPr>
      </p:pic>
      <p:sp>
        <p:nvSpPr>
          <p:cNvPr id="278" name="Shape 2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Metadata</a:t>
            </a:r>
          </a:p>
        </p:txBody>
      </p:sp>
      <p:cxnSp>
        <p:nvCxnSpPr>
          <p:cNvPr id="279" name="Shape 279"/>
          <p:cNvCxnSpPr>
            <a:endCxn id="280" idx="1"/>
          </p:cNvCxnSpPr>
          <p:nvPr/>
        </p:nvCxnSpPr>
        <p:spPr>
          <a:xfrm flipH="1" rot="10800000">
            <a:off x="2363400" y="802775"/>
            <a:ext cx="957300" cy="742800"/>
          </a:xfrm>
          <a:prstGeom prst="bentConnector3">
            <a:avLst>
              <a:gd fmla="val 66654" name="adj1"/>
            </a:avLst>
          </a:prstGeom>
          <a:noFill/>
          <a:ln cap="flat" cmpd="sng" w="28575">
            <a:solidFill>
              <a:srgbClr val="9900FF"/>
            </a:solidFill>
            <a:prstDash val="solid"/>
            <a:round/>
            <a:headEnd len="lg" w="lg" type="none"/>
            <a:tailEnd len="lg" w="lg" type="none"/>
          </a:ln>
        </p:spPr>
      </p:cxnSp>
      <p:sp>
        <p:nvSpPr>
          <p:cNvPr id="280" name="Shape 280"/>
          <p:cNvSpPr/>
          <p:nvPr/>
        </p:nvSpPr>
        <p:spPr>
          <a:xfrm>
            <a:off x="3320700" y="718025"/>
            <a:ext cx="1844700" cy="169500"/>
          </a:xfrm>
          <a:prstGeom prst="rect">
            <a:avLst/>
          </a:prstGeom>
          <a:noFill/>
          <a:ln cap="flat" cmpd="sng" w="2857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1" name="Shape 281"/>
          <p:cNvSpPr txBox="1"/>
          <p:nvPr/>
        </p:nvSpPr>
        <p:spPr>
          <a:xfrm>
            <a:off x="311700" y="1286225"/>
            <a:ext cx="2602500" cy="777900"/>
          </a:xfrm>
          <a:prstGeom prst="rect">
            <a:avLst/>
          </a:prstGeom>
          <a:noFill/>
          <a:ln>
            <a:noFill/>
          </a:ln>
        </p:spPr>
        <p:txBody>
          <a:bodyPr anchorCtr="0" anchor="t" bIns="91425" lIns="91425" rIns="91425" tIns="91425">
            <a:noAutofit/>
          </a:bodyPr>
          <a:lstStyle/>
          <a:p>
            <a:pPr indent="-342900" lvl="0" marL="457200" rtl="0">
              <a:spcBef>
                <a:spcPts val="0"/>
              </a:spcBef>
              <a:buClr>
                <a:srgbClr val="8E7CC3"/>
              </a:buClr>
              <a:buSzPct val="100000"/>
              <a:buChar char="-"/>
            </a:pPr>
            <a:r>
              <a:rPr lang="en" sz="1800">
                <a:solidFill>
                  <a:srgbClr val="8E7CC3"/>
                </a:solidFill>
              </a:rPr>
              <a:t>References a specific VideoReference</a:t>
            </a:r>
          </a:p>
          <a:p>
            <a:pPr indent="-342900" lvl="0" marL="457200" rtl="0">
              <a:spcBef>
                <a:spcPts val="0"/>
              </a:spcBef>
              <a:buClr>
                <a:srgbClr val="8E7CC3"/>
              </a:buClr>
              <a:buSzPct val="100000"/>
              <a:buChar char="-"/>
            </a:pPr>
            <a:r>
              <a:rPr lang="en" sz="1800">
                <a:solidFill>
                  <a:srgbClr val="8E7CC3"/>
                </a:solidFill>
              </a:rPr>
              <a:t>BUT can be related to alternate views of same video segment.</a:t>
            </a:r>
          </a:p>
        </p:txBody>
      </p:sp>
      <p:sp>
        <p:nvSpPr>
          <p:cNvPr id="282" name="Shape 282"/>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3136349" y="180487"/>
            <a:ext cx="5182438" cy="4782524"/>
          </a:xfrm>
          <a:prstGeom prst="rect">
            <a:avLst/>
          </a:prstGeom>
          <a:noFill/>
          <a:ln>
            <a:noFill/>
          </a:ln>
        </p:spPr>
      </p:pic>
      <p:sp>
        <p:nvSpPr>
          <p:cNvPr id="288" name="Shape 2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Metadata</a:t>
            </a:r>
          </a:p>
        </p:txBody>
      </p:sp>
      <p:cxnSp>
        <p:nvCxnSpPr>
          <p:cNvPr id="289" name="Shape 289"/>
          <p:cNvCxnSpPr>
            <a:stCxn id="290" idx="3"/>
            <a:endCxn id="291" idx="1"/>
          </p:cNvCxnSpPr>
          <p:nvPr/>
        </p:nvCxnSpPr>
        <p:spPr>
          <a:xfrm flipH="1" rot="10800000">
            <a:off x="2951650" y="1304075"/>
            <a:ext cx="361800" cy="1328700"/>
          </a:xfrm>
          <a:prstGeom prst="bentConnector3">
            <a:avLst>
              <a:gd fmla="val 49993" name="adj1"/>
            </a:avLst>
          </a:prstGeom>
          <a:noFill/>
          <a:ln cap="flat" cmpd="sng" w="28575">
            <a:solidFill>
              <a:srgbClr val="FF9900"/>
            </a:solidFill>
            <a:prstDash val="solid"/>
            <a:round/>
            <a:headEnd len="lg" w="lg" type="none"/>
            <a:tailEnd len="lg" w="lg" type="none"/>
          </a:ln>
        </p:spPr>
      </p:cxnSp>
      <p:sp>
        <p:nvSpPr>
          <p:cNvPr id="292" name="Shape 292"/>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1" name="Shape 291"/>
          <p:cNvSpPr/>
          <p:nvPr/>
        </p:nvSpPr>
        <p:spPr>
          <a:xfrm>
            <a:off x="3313400" y="1017725"/>
            <a:ext cx="2081100" cy="5727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 name="Shape 290"/>
          <p:cNvSpPr txBox="1"/>
          <p:nvPr/>
        </p:nvSpPr>
        <p:spPr>
          <a:xfrm>
            <a:off x="159550" y="1243025"/>
            <a:ext cx="2792100" cy="27795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9900"/>
                </a:solidFill>
              </a:rPr>
              <a:t>One or more indices into video:</a:t>
            </a:r>
          </a:p>
          <a:p>
            <a:pPr indent="-342900" lvl="0" marL="457200" rtl="0">
              <a:spcBef>
                <a:spcPts val="0"/>
              </a:spcBef>
              <a:buClr>
                <a:srgbClr val="FF9900"/>
              </a:buClr>
              <a:buSzPct val="100000"/>
              <a:buChar char="-"/>
            </a:pPr>
            <a:r>
              <a:rPr lang="en" sz="1800">
                <a:solidFill>
                  <a:srgbClr val="FF9900"/>
                </a:solidFill>
              </a:rPr>
              <a:t>Timecode (Tape/MOV)</a:t>
            </a:r>
          </a:p>
          <a:p>
            <a:pPr indent="-342900" lvl="0" marL="457200" rtl="0">
              <a:spcBef>
                <a:spcPts val="0"/>
              </a:spcBef>
              <a:buClr>
                <a:srgbClr val="FF9900"/>
              </a:buClr>
              <a:buSzPct val="100000"/>
              <a:buChar char="-"/>
            </a:pPr>
            <a:r>
              <a:rPr lang="en" sz="1800">
                <a:solidFill>
                  <a:srgbClr val="FF9900"/>
                </a:solidFill>
              </a:rPr>
              <a:t>recordedDate (real-world/real-time)</a:t>
            </a:r>
          </a:p>
          <a:p>
            <a:pPr indent="-342900" lvl="0" marL="457200" rtl="0">
              <a:spcBef>
                <a:spcPts val="0"/>
              </a:spcBef>
              <a:buClr>
                <a:srgbClr val="FF9900"/>
              </a:buClr>
              <a:buSzPct val="100000"/>
              <a:buChar char="-"/>
            </a:pPr>
            <a:r>
              <a:rPr lang="en" sz="1800">
                <a:solidFill>
                  <a:srgbClr val="FF9900"/>
                </a:solidFill>
              </a:rPr>
              <a:t>elapsedTime (video-file)</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5674149" y="1605878"/>
            <a:ext cx="3294648" cy="1853245"/>
          </a:xfrm>
          <a:prstGeom prst="rect">
            <a:avLst/>
          </a:prstGeom>
          <a:noFill/>
          <a:ln>
            <a:noFill/>
          </a:ln>
        </p:spPr>
      </p:pic>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has gone before ...</a:t>
            </a:r>
          </a:p>
        </p:txBody>
      </p:sp>
      <p:pic>
        <p:nvPicPr>
          <p:cNvPr id="62" name="Shape 62"/>
          <p:cNvPicPr preferRelativeResize="0"/>
          <p:nvPr/>
        </p:nvPicPr>
        <p:blipFill>
          <a:blip r:embed="rId4">
            <a:alphaModFix/>
          </a:blip>
          <a:stretch>
            <a:fillRect/>
          </a:stretch>
        </p:blipFill>
        <p:spPr>
          <a:xfrm>
            <a:off x="497324" y="1130575"/>
            <a:ext cx="1240425" cy="1754625"/>
          </a:xfrm>
          <a:prstGeom prst="rect">
            <a:avLst/>
          </a:prstGeom>
          <a:noFill/>
          <a:ln>
            <a:noFill/>
          </a:ln>
        </p:spPr>
      </p:pic>
      <p:pic>
        <p:nvPicPr>
          <p:cNvPr id="63" name="Shape 63"/>
          <p:cNvPicPr preferRelativeResize="0"/>
          <p:nvPr/>
        </p:nvPicPr>
        <p:blipFill>
          <a:blip r:embed="rId5">
            <a:alphaModFix/>
          </a:blip>
          <a:stretch>
            <a:fillRect/>
          </a:stretch>
        </p:blipFill>
        <p:spPr>
          <a:xfrm>
            <a:off x="1228225" y="2406100"/>
            <a:ext cx="1620824" cy="1395700"/>
          </a:xfrm>
          <a:prstGeom prst="rect">
            <a:avLst/>
          </a:prstGeom>
          <a:noFill/>
          <a:ln>
            <a:noFill/>
          </a:ln>
        </p:spPr>
      </p:pic>
      <p:pic>
        <p:nvPicPr>
          <p:cNvPr id="64" name="Shape 64"/>
          <p:cNvPicPr preferRelativeResize="0"/>
          <p:nvPr/>
        </p:nvPicPr>
        <p:blipFill>
          <a:blip r:embed="rId6">
            <a:alphaModFix/>
          </a:blip>
          <a:stretch>
            <a:fillRect/>
          </a:stretch>
        </p:blipFill>
        <p:spPr>
          <a:xfrm>
            <a:off x="185073" y="2998049"/>
            <a:ext cx="1171600" cy="1516599"/>
          </a:xfrm>
          <a:prstGeom prst="rect">
            <a:avLst/>
          </a:prstGeom>
          <a:noFill/>
          <a:ln>
            <a:noFill/>
          </a:ln>
        </p:spPr>
      </p:pic>
      <p:pic>
        <p:nvPicPr>
          <p:cNvPr id="65" name="Shape 65"/>
          <p:cNvPicPr preferRelativeResize="0"/>
          <p:nvPr/>
        </p:nvPicPr>
        <p:blipFill>
          <a:blip r:embed="rId7">
            <a:alphaModFix/>
          </a:blip>
          <a:stretch>
            <a:fillRect/>
          </a:stretch>
        </p:blipFill>
        <p:spPr>
          <a:xfrm>
            <a:off x="3248625" y="2026000"/>
            <a:ext cx="2025950" cy="1012975"/>
          </a:xfrm>
          <a:prstGeom prst="rect">
            <a:avLst/>
          </a:prstGeom>
          <a:noFill/>
          <a:ln>
            <a:noFill/>
          </a:ln>
        </p:spPr>
      </p:pic>
      <p:cxnSp>
        <p:nvCxnSpPr>
          <p:cNvPr id="66" name="Shape 66"/>
          <p:cNvCxnSpPr/>
          <p:nvPr/>
        </p:nvCxnSpPr>
        <p:spPr>
          <a:xfrm>
            <a:off x="2796150" y="2571750"/>
            <a:ext cx="623700" cy="6000"/>
          </a:xfrm>
          <a:prstGeom prst="straightConnector1">
            <a:avLst/>
          </a:prstGeom>
          <a:noFill/>
          <a:ln cap="flat" cmpd="sng" w="38100">
            <a:solidFill>
              <a:schemeClr val="accent4"/>
            </a:solidFill>
            <a:prstDash val="solid"/>
            <a:round/>
            <a:headEnd len="lg" w="lg" type="none"/>
            <a:tailEnd len="lg" w="lg" type="triangle"/>
          </a:ln>
        </p:spPr>
      </p:cxnSp>
      <p:cxnSp>
        <p:nvCxnSpPr>
          <p:cNvPr id="67" name="Shape 67"/>
          <p:cNvCxnSpPr/>
          <p:nvPr/>
        </p:nvCxnSpPr>
        <p:spPr>
          <a:xfrm>
            <a:off x="5172350" y="2529487"/>
            <a:ext cx="623700" cy="6000"/>
          </a:xfrm>
          <a:prstGeom prst="straightConnector1">
            <a:avLst/>
          </a:prstGeom>
          <a:noFill/>
          <a:ln cap="flat" cmpd="sng" w="38100">
            <a:solidFill>
              <a:schemeClr val="accent4"/>
            </a:solidFill>
            <a:prstDash val="solid"/>
            <a:round/>
            <a:headEnd len="lg" w="lg" type="none"/>
            <a:tailEnd len="lg" w="lg" type="triangle"/>
          </a:ln>
        </p:spPr>
      </p:cxnSp>
      <p:sp>
        <p:nvSpPr>
          <p:cNvPr id="68" name="Shape 68"/>
          <p:cNvSpPr txBox="1"/>
          <p:nvPr/>
        </p:nvSpPr>
        <p:spPr>
          <a:xfrm>
            <a:off x="497325" y="4514650"/>
            <a:ext cx="22431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MBARI ROVs</a:t>
            </a:r>
          </a:p>
        </p:txBody>
      </p:sp>
      <p:sp>
        <p:nvSpPr>
          <p:cNvPr id="69" name="Shape 69"/>
          <p:cNvSpPr txBox="1"/>
          <p:nvPr/>
        </p:nvSpPr>
        <p:spPr>
          <a:xfrm>
            <a:off x="3691750" y="2998050"/>
            <a:ext cx="22431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Tape</a:t>
            </a:r>
          </a:p>
        </p:txBody>
      </p:sp>
      <p:sp>
        <p:nvSpPr>
          <p:cNvPr id="70" name="Shape 70"/>
          <p:cNvSpPr txBox="1"/>
          <p:nvPr/>
        </p:nvSpPr>
        <p:spPr>
          <a:xfrm>
            <a:off x="5396575" y="3551575"/>
            <a:ext cx="44106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Climate-controlled storage</a:t>
            </a:r>
          </a:p>
        </p:txBody>
      </p:sp>
      <p:pic>
        <p:nvPicPr>
          <p:cNvPr id="71" name="Shape 71"/>
          <p:cNvPicPr preferRelativeResize="0"/>
          <p:nvPr/>
        </p:nvPicPr>
        <p:blipFill>
          <a:blip r:embed="rId8">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3136349" y="180487"/>
            <a:ext cx="5182438" cy="4782524"/>
          </a:xfrm>
          <a:prstGeom prst="rect">
            <a:avLst/>
          </a:prstGeom>
          <a:noFill/>
          <a:ln>
            <a:noFill/>
          </a:ln>
        </p:spPr>
      </p:pic>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Metadata</a:t>
            </a:r>
          </a:p>
        </p:txBody>
      </p:sp>
      <p:cxnSp>
        <p:nvCxnSpPr>
          <p:cNvPr id="299" name="Shape 299"/>
          <p:cNvCxnSpPr>
            <a:stCxn id="300" idx="3"/>
            <a:endCxn id="301" idx="1"/>
          </p:cNvCxnSpPr>
          <p:nvPr/>
        </p:nvCxnSpPr>
        <p:spPr>
          <a:xfrm>
            <a:off x="2592600" y="1788275"/>
            <a:ext cx="3101100" cy="2002800"/>
          </a:xfrm>
          <a:prstGeom prst="bentConnector3">
            <a:avLst>
              <a:gd fmla="val 50002" name="adj1"/>
            </a:avLst>
          </a:prstGeom>
          <a:noFill/>
          <a:ln cap="flat" cmpd="sng" w="28575">
            <a:solidFill>
              <a:srgbClr val="FFFF00"/>
            </a:solidFill>
            <a:prstDash val="solid"/>
            <a:round/>
            <a:headEnd len="lg" w="lg" type="none"/>
            <a:tailEnd len="lg" w="lg" type="none"/>
          </a:ln>
        </p:spPr>
      </p:cxnSp>
      <p:sp>
        <p:nvSpPr>
          <p:cNvPr id="301" name="Shape 301"/>
          <p:cNvSpPr/>
          <p:nvPr/>
        </p:nvSpPr>
        <p:spPr>
          <a:xfrm>
            <a:off x="5693800" y="3204725"/>
            <a:ext cx="2413500" cy="11727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2" name="Shape 302"/>
          <p:cNvSpPr txBox="1"/>
          <p:nvPr/>
        </p:nvSpPr>
        <p:spPr>
          <a:xfrm>
            <a:off x="6611200" y="2064125"/>
            <a:ext cx="1007100" cy="2193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0" name="Shape 300"/>
          <p:cNvSpPr txBox="1"/>
          <p:nvPr/>
        </p:nvSpPr>
        <p:spPr>
          <a:xfrm>
            <a:off x="311700" y="1243025"/>
            <a:ext cx="2280900" cy="10905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00"/>
                </a:solidFill>
              </a:rPr>
              <a:t>Cache minimal set of ancillary data for fast data lookup.</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Externally Managed Metadata</a:t>
            </a:r>
          </a:p>
        </p:txBody>
      </p:sp>
      <p:pic>
        <p:nvPicPr>
          <p:cNvPr id="308" name="Shape 308"/>
          <p:cNvPicPr preferRelativeResize="0"/>
          <p:nvPr/>
        </p:nvPicPr>
        <p:blipFill>
          <a:blip r:embed="rId3">
            <a:alphaModFix/>
          </a:blip>
          <a:stretch>
            <a:fillRect/>
          </a:stretch>
        </p:blipFill>
        <p:spPr>
          <a:xfrm>
            <a:off x="3236328" y="1017724"/>
            <a:ext cx="5512472" cy="3967174"/>
          </a:xfrm>
          <a:prstGeom prst="rect">
            <a:avLst/>
          </a:prstGeom>
          <a:noFill/>
          <a:ln>
            <a:noFill/>
          </a:ln>
        </p:spPr>
      </p:pic>
      <p:cxnSp>
        <p:nvCxnSpPr>
          <p:cNvPr id="309" name="Shape 309"/>
          <p:cNvCxnSpPr>
            <a:stCxn id="310" idx="3"/>
            <a:endCxn id="311" idx="1"/>
          </p:cNvCxnSpPr>
          <p:nvPr/>
        </p:nvCxnSpPr>
        <p:spPr>
          <a:xfrm>
            <a:off x="2592600" y="1788275"/>
            <a:ext cx="817800" cy="375600"/>
          </a:xfrm>
          <a:prstGeom prst="bentConnector3">
            <a:avLst>
              <a:gd fmla="val 49992" name="adj1"/>
            </a:avLst>
          </a:prstGeom>
          <a:noFill/>
          <a:ln cap="flat" cmpd="sng" w="28575">
            <a:solidFill>
              <a:srgbClr val="FFFF00"/>
            </a:solidFill>
            <a:prstDash val="solid"/>
            <a:round/>
            <a:headEnd len="lg" w="lg" type="none"/>
            <a:tailEnd len="lg" w="lg" type="none"/>
          </a:ln>
        </p:spPr>
      </p:cxnSp>
      <p:sp>
        <p:nvSpPr>
          <p:cNvPr id="311" name="Shape 311"/>
          <p:cNvSpPr/>
          <p:nvPr/>
        </p:nvSpPr>
        <p:spPr>
          <a:xfrm>
            <a:off x="3410275" y="1156700"/>
            <a:ext cx="2163900" cy="2014200"/>
          </a:xfrm>
          <a:prstGeom prst="rect">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0" name="Shape 310"/>
          <p:cNvSpPr txBox="1"/>
          <p:nvPr/>
        </p:nvSpPr>
        <p:spPr>
          <a:xfrm>
            <a:off x="311700" y="1243025"/>
            <a:ext cx="2280900" cy="1090500"/>
          </a:xfrm>
          <a:prstGeom prst="rect">
            <a:avLst/>
          </a:prstGeom>
          <a:noFill/>
          <a:ln>
            <a:noFill/>
          </a:ln>
        </p:spPr>
        <p:txBody>
          <a:bodyPr anchorCtr="0" anchor="t" bIns="91425" lIns="91425" rIns="91425" tIns="91425">
            <a:noAutofit/>
          </a:bodyPr>
          <a:lstStyle/>
          <a:p>
            <a:pPr indent="-342900" lvl="0" marL="457200" rtl="0">
              <a:spcBef>
                <a:spcPts val="0"/>
              </a:spcBef>
              <a:buClr>
                <a:srgbClr val="FFFF00"/>
              </a:buClr>
              <a:buSzPct val="100000"/>
              <a:buChar char="-"/>
            </a:pPr>
            <a:r>
              <a:rPr lang="en" sz="1800">
                <a:solidFill>
                  <a:srgbClr val="FFFF00"/>
                </a:solidFill>
              </a:rPr>
              <a:t>Position</a:t>
            </a:r>
          </a:p>
          <a:p>
            <a:pPr indent="-342900" lvl="0" marL="457200" rtl="0">
              <a:spcBef>
                <a:spcPts val="0"/>
              </a:spcBef>
              <a:buClr>
                <a:srgbClr val="FFFF00"/>
              </a:buClr>
              <a:buSzPct val="100000"/>
              <a:buChar char="-"/>
            </a:pPr>
            <a:r>
              <a:rPr lang="en" sz="1800">
                <a:solidFill>
                  <a:srgbClr val="FFFF00"/>
                </a:solidFill>
              </a:rPr>
              <a:t>Orientation</a:t>
            </a:r>
          </a:p>
          <a:p>
            <a:pPr indent="-342900" lvl="0" marL="457200" rtl="0">
              <a:spcBef>
                <a:spcPts val="0"/>
              </a:spcBef>
              <a:buClr>
                <a:srgbClr val="FFFF00"/>
              </a:buClr>
              <a:buSzPct val="100000"/>
              <a:buChar char="-"/>
            </a:pPr>
            <a:r>
              <a:rPr lang="en" sz="1800">
                <a:solidFill>
                  <a:srgbClr val="FFFF00"/>
                </a:solidFill>
              </a:rPr>
              <a:t>Velocity</a:t>
            </a:r>
          </a:p>
        </p:txBody>
      </p:sp>
      <p:pic>
        <p:nvPicPr>
          <p:cNvPr id="312" name="Shape 312"/>
          <p:cNvPicPr preferRelativeResize="0"/>
          <p:nvPr/>
        </p:nvPicPr>
        <p:blipFill>
          <a:blip r:embed="rId4">
            <a:alphaModFix/>
          </a:blip>
          <a:stretch>
            <a:fillRect/>
          </a:stretch>
        </p:blipFill>
        <p:spPr>
          <a:xfrm>
            <a:off x="6567000" y="76200"/>
            <a:ext cx="2500798" cy="452374"/>
          </a:xfrm>
          <a:prstGeom prst="rect">
            <a:avLst/>
          </a:prstGeom>
          <a:noFill/>
          <a:ln>
            <a:noFill/>
          </a:ln>
        </p:spPr>
      </p:pic>
      <p:sp>
        <p:nvSpPr>
          <p:cNvPr id="313" name="Shape 313"/>
          <p:cNvSpPr txBox="1"/>
          <p:nvPr/>
        </p:nvSpPr>
        <p:spPr>
          <a:xfrm>
            <a:off x="125100" y="3758725"/>
            <a:ext cx="2802300" cy="1090500"/>
          </a:xfrm>
          <a:prstGeom prst="rect">
            <a:avLst/>
          </a:prstGeom>
          <a:noFill/>
          <a:ln>
            <a:noFill/>
          </a:ln>
        </p:spPr>
        <p:txBody>
          <a:bodyPr anchorCtr="0" anchor="t" bIns="91425" lIns="91425" rIns="91425" tIns="91425">
            <a:noAutofit/>
          </a:bodyPr>
          <a:lstStyle/>
          <a:p>
            <a:pPr indent="-342900" lvl="0" marL="457200" rtl="0">
              <a:spcBef>
                <a:spcPts val="0"/>
              </a:spcBef>
              <a:buClr>
                <a:srgbClr val="FF9900"/>
              </a:buClr>
              <a:buSzPct val="100000"/>
              <a:buChar char="-"/>
            </a:pPr>
            <a:r>
              <a:rPr lang="en" sz="1800">
                <a:solidFill>
                  <a:srgbClr val="FF9900"/>
                </a:solidFill>
              </a:rPr>
              <a:t>Zoom Calibration</a:t>
            </a:r>
          </a:p>
          <a:p>
            <a:pPr indent="-342900" lvl="0" marL="457200" rtl="0">
              <a:spcBef>
                <a:spcPts val="0"/>
              </a:spcBef>
              <a:buClr>
                <a:srgbClr val="FF9900"/>
              </a:buClr>
              <a:buSzPct val="100000"/>
              <a:buChar char="-"/>
            </a:pPr>
            <a:r>
              <a:rPr lang="en" sz="1800">
                <a:solidFill>
                  <a:srgbClr val="FF9900"/>
                </a:solidFill>
              </a:rPr>
              <a:t>Angular field of view</a:t>
            </a:r>
          </a:p>
          <a:p>
            <a:pPr indent="-342900" lvl="0" marL="457200" rtl="0">
              <a:spcBef>
                <a:spcPts val="0"/>
              </a:spcBef>
              <a:buClr>
                <a:srgbClr val="FF9900"/>
              </a:buClr>
              <a:buSzPct val="100000"/>
              <a:buChar char="-"/>
            </a:pPr>
            <a:r>
              <a:rPr lang="en" sz="1800">
                <a:solidFill>
                  <a:srgbClr val="FF9900"/>
                </a:solidFill>
              </a:rPr>
              <a:t>Depth of field</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Video Annotation and Reference System (VARS)</a:t>
            </a:r>
          </a:p>
        </p:txBody>
      </p:sp>
      <p:pic>
        <p:nvPicPr>
          <p:cNvPr id="77" name="Shape 77"/>
          <p:cNvPicPr preferRelativeResize="0"/>
          <p:nvPr/>
        </p:nvPicPr>
        <p:blipFill>
          <a:blip r:embed="rId3">
            <a:alphaModFix/>
          </a:blip>
          <a:stretch>
            <a:fillRect/>
          </a:stretch>
        </p:blipFill>
        <p:spPr>
          <a:xfrm>
            <a:off x="311700" y="3927637"/>
            <a:ext cx="2025950" cy="1012975"/>
          </a:xfrm>
          <a:prstGeom prst="rect">
            <a:avLst/>
          </a:prstGeom>
          <a:noFill/>
          <a:ln>
            <a:noFill/>
          </a:ln>
        </p:spPr>
      </p:pic>
      <p:pic>
        <p:nvPicPr>
          <p:cNvPr id="78" name="Shape 78"/>
          <p:cNvPicPr preferRelativeResize="0"/>
          <p:nvPr/>
        </p:nvPicPr>
        <p:blipFill>
          <a:blip r:embed="rId4">
            <a:alphaModFix/>
          </a:blip>
          <a:stretch>
            <a:fillRect/>
          </a:stretch>
        </p:blipFill>
        <p:spPr>
          <a:xfrm>
            <a:off x="2836750" y="1215865"/>
            <a:ext cx="3256576" cy="2711775"/>
          </a:xfrm>
          <a:prstGeom prst="rect">
            <a:avLst/>
          </a:prstGeom>
          <a:noFill/>
          <a:ln>
            <a:noFill/>
          </a:ln>
        </p:spPr>
      </p:pic>
      <p:pic>
        <p:nvPicPr>
          <p:cNvPr id="79" name="Shape 79"/>
          <p:cNvPicPr preferRelativeResize="0"/>
          <p:nvPr/>
        </p:nvPicPr>
        <p:blipFill>
          <a:blip r:embed="rId5">
            <a:alphaModFix/>
          </a:blip>
          <a:stretch>
            <a:fillRect/>
          </a:stretch>
        </p:blipFill>
        <p:spPr>
          <a:xfrm>
            <a:off x="6638598" y="1478075"/>
            <a:ext cx="2193696" cy="2187374"/>
          </a:xfrm>
          <a:prstGeom prst="rect">
            <a:avLst/>
          </a:prstGeom>
          <a:noFill/>
          <a:ln>
            <a:noFill/>
          </a:ln>
        </p:spPr>
      </p:pic>
      <p:cxnSp>
        <p:nvCxnSpPr>
          <p:cNvPr id="80" name="Shape 80"/>
          <p:cNvCxnSpPr>
            <a:stCxn id="77" idx="3"/>
            <a:endCxn id="78" idx="1"/>
          </p:cNvCxnSpPr>
          <p:nvPr/>
        </p:nvCxnSpPr>
        <p:spPr>
          <a:xfrm flipH="1" rot="10800000">
            <a:off x="2337650" y="2571725"/>
            <a:ext cx="499200" cy="1862400"/>
          </a:xfrm>
          <a:prstGeom prst="straightConnector1">
            <a:avLst/>
          </a:prstGeom>
          <a:noFill/>
          <a:ln cap="flat" cmpd="sng" w="38100">
            <a:solidFill>
              <a:schemeClr val="accent4"/>
            </a:solidFill>
            <a:prstDash val="solid"/>
            <a:round/>
            <a:headEnd len="lg" w="lg" type="none"/>
            <a:tailEnd len="lg" w="lg" type="triangle"/>
          </a:ln>
        </p:spPr>
      </p:cxnSp>
      <p:cxnSp>
        <p:nvCxnSpPr>
          <p:cNvPr id="81" name="Shape 81"/>
          <p:cNvCxnSpPr/>
          <p:nvPr/>
        </p:nvCxnSpPr>
        <p:spPr>
          <a:xfrm>
            <a:off x="6093326" y="2647952"/>
            <a:ext cx="545400" cy="0"/>
          </a:xfrm>
          <a:prstGeom prst="straightConnector1">
            <a:avLst/>
          </a:prstGeom>
          <a:noFill/>
          <a:ln cap="flat" cmpd="sng" w="38100">
            <a:solidFill>
              <a:schemeClr val="accent4"/>
            </a:solidFill>
            <a:prstDash val="solid"/>
            <a:round/>
            <a:headEnd len="lg" w="lg" type="none"/>
            <a:tailEnd len="lg" w="lg" type="triangle"/>
          </a:ln>
        </p:spPr>
      </p:cxnSp>
      <p:pic>
        <p:nvPicPr>
          <p:cNvPr id="82" name="Shape 82"/>
          <p:cNvPicPr preferRelativeResize="0"/>
          <p:nvPr/>
        </p:nvPicPr>
        <p:blipFill>
          <a:blip r:embed="rId6">
            <a:alphaModFix/>
          </a:blip>
          <a:stretch>
            <a:fillRect/>
          </a:stretch>
        </p:blipFill>
        <p:spPr>
          <a:xfrm>
            <a:off x="311699" y="1017725"/>
            <a:ext cx="1240425" cy="1754625"/>
          </a:xfrm>
          <a:prstGeom prst="rect">
            <a:avLst/>
          </a:prstGeom>
          <a:noFill/>
          <a:ln>
            <a:noFill/>
          </a:ln>
        </p:spPr>
      </p:pic>
      <p:cxnSp>
        <p:nvCxnSpPr>
          <p:cNvPr id="83" name="Shape 83"/>
          <p:cNvCxnSpPr>
            <a:stCxn id="82" idx="3"/>
            <a:endCxn id="78" idx="1"/>
          </p:cNvCxnSpPr>
          <p:nvPr/>
        </p:nvCxnSpPr>
        <p:spPr>
          <a:xfrm>
            <a:off x="1552125" y="1895037"/>
            <a:ext cx="1284600" cy="676800"/>
          </a:xfrm>
          <a:prstGeom prst="straightConnector1">
            <a:avLst/>
          </a:prstGeom>
          <a:noFill/>
          <a:ln cap="flat" cmpd="sng" w="38100">
            <a:solidFill>
              <a:schemeClr val="accent4"/>
            </a:solidFill>
            <a:prstDash val="solid"/>
            <a:round/>
            <a:headEnd len="lg" w="lg" type="none"/>
            <a:tailEnd len="lg" w="lg" type="triangle"/>
          </a:ln>
        </p:spPr>
      </p:cxnSp>
      <p:sp>
        <p:nvSpPr>
          <p:cNvPr id="84" name="Shape 84"/>
          <p:cNvSpPr txBox="1"/>
          <p:nvPr/>
        </p:nvSpPr>
        <p:spPr>
          <a:xfrm>
            <a:off x="2416650" y="4332825"/>
            <a:ext cx="5209500" cy="6078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accent5"/>
                </a:solidFill>
              </a:rPr>
              <a:t>Post-dive analysis</a:t>
            </a:r>
          </a:p>
          <a:p>
            <a:pPr lvl="0" rtl="0">
              <a:spcBef>
                <a:spcPts val="0"/>
              </a:spcBef>
              <a:buNone/>
            </a:pPr>
            <a:r>
              <a:t/>
            </a:r>
            <a:endParaRPr sz="2400">
              <a:solidFill>
                <a:schemeClr val="accent5"/>
              </a:solidFill>
            </a:endParaRPr>
          </a:p>
        </p:txBody>
      </p:sp>
      <p:sp>
        <p:nvSpPr>
          <p:cNvPr id="85" name="Shape 85"/>
          <p:cNvSpPr txBox="1"/>
          <p:nvPr/>
        </p:nvSpPr>
        <p:spPr>
          <a:xfrm>
            <a:off x="311700" y="2811975"/>
            <a:ext cx="5209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Real-time</a:t>
            </a:r>
          </a:p>
          <a:p>
            <a:pPr lvl="0" rtl="0">
              <a:spcBef>
                <a:spcPts val="0"/>
              </a:spcBef>
              <a:buNone/>
            </a:pPr>
            <a:r>
              <a:t/>
            </a:r>
            <a:endParaRPr sz="2400">
              <a:solidFill>
                <a:schemeClr val="accent5"/>
              </a:solidFill>
            </a:endParaRPr>
          </a:p>
        </p:txBody>
      </p:sp>
      <p:sp>
        <p:nvSpPr>
          <p:cNvPr id="86" name="Shape 86"/>
          <p:cNvSpPr txBox="1"/>
          <p:nvPr/>
        </p:nvSpPr>
        <p:spPr>
          <a:xfrm>
            <a:off x="6862600" y="3826325"/>
            <a:ext cx="17457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Database</a:t>
            </a:r>
          </a:p>
          <a:p>
            <a:pPr lvl="0" rtl="0">
              <a:spcBef>
                <a:spcPts val="0"/>
              </a:spcBef>
              <a:buNone/>
            </a:pPr>
            <a:r>
              <a:t/>
            </a:r>
            <a:endParaRPr sz="2400">
              <a:solidFill>
                <a:schemeClr val="accent5"/>
              </a:solidFill>
            </a:endParaRPr>
          </a:p>
        </p:txBody>
      </p:sp>
      <p:pic>
        <p:nvPicPr>
          <p:cNvPr id="87" name="Shape 87"/>
          <p:cNvPicPr preferRelativeResize="0"/>
          <p:nvPr/>
        </p:nvPicPr>
        <p:blipFill>
          <a:blip r:embed="rId7">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200775" y="202887"/>
            <a:ext cx="2025950" cy="1012975"/>
          </a:xfrm>
          <a:prstGeom prst="rect">
            <a:avLst/>
          </a:prstGeom>
          <a:noFill/>
          <a:ln>
            <a:noFill/>
          </a:ln>
        </p:spPr>
      </p:pic>
      <p:pic>
        <p:nvPicPr>
          <p:cNvPr id="93" name="Shape 93"/>
          <p:cNvPicPr preferRelativeResize="0"/>
          <p:nvPr/>
        </p:nvPicPr>
        <p:blipFill>
          <a:blip r:embed="rId4">
            <a:alphaModFix/>
          </a:blip>
          <a:stretch>
            <a:fillRect/>
          </a:stretch>
        </p:blipFill>
        <p:spPr>
          <a:xfrm>
            <a:off x="2836750" y="1215865"/>
            <a:ext cx="3256576" cy="2711775"/>
          </a:xfrm>
          <a:prstGeom prst="rect">
            <a:avLst/>
          </a:prstGeom>
          <a:noFill/>
          <a:ln>
            <a:noFill/>
          </a:ln>
        </p:spPr>
      </p:pic>
      <p:pic>
        <p:nvPicPr>
          <p:cNvPr id="94" name="Shape 94"/>
          <p:cNvPicPr preferRelativeResize="0"/>
          <p:nvPr/>
        </p:nvPicPr>
        <p:blipFill>
          <a:blip r:embed="rId5">
            <a:alphaModFix/>
          </a:blip>
          <a:stretch>
            <a:fillRect/>
          </a:stretch>
        </p:blipFill>
        <p:spPr>
          <a:xfrm>
            <a:off x="6638598" y="1478075"/>
            <a:ext cx="2193696" cy="2187374"/>
          </a:xfrm>
          <a:prstGeom prst="rect">
            <a:avLst/>
          </a:prstGeom>
          <a:noFill/>
          <a:ln>
            <a:noFill/>
          </a:ln>
        </p:spPr>
      </p:pic>
      <p:pic>
        <p:nvPicPr>
          <p:cNvPr id="95" name="Shape 95"/>
          <p:cNvPicPr preferRelativeResize="0"/>
          <p:nvPr/>
        </p:nvPicPr>
        <p:blipFill>
          <a:blip r:embed="rId6">
            <a:alphaModFix/>
          </a:blip>
          <a:stretch>
            <a:fillRect/>
          </a:stretch>
        </p:blipFill>
        <p:spPr>
          <a:xfrm>
            <a:off x="263475" y="1889525"/>
            <a:ext cx="1101600" cy="1101600"/>
          </a:xfrm>
          <a:prstGeom prst="rect">
            <a:avLst/>
          </a:prstGeom>
          <a:noFill/>
          <a:ln>
            <a:noFill/>
          </a:ln>
        </p:spPr>
      </p:pic>
      <p:pic>
        <p:nvPicPr>
          <p:cNvPr id="96" name="Shape 96"/>
          <p:cNvPicPr preferRelativeResize="0"/>
          <p:nvPr/>
        </p:nvPicPr>
        <p:blipFill>
          <a:blip r:embed="rId7">
            <a:alphaModFix/>
          </a:blip>
          <a:stretch>
            <a:fillRect/>
          </a:stretch>
        </p:blipFill>
        <p:spPr>
          <a:xfrm>
            <a:off x="137475" y="3927649"/>
            <a:ext cx="1101600" cy="1101600"/>
          </a:xfrm>
          <a:prstGeom prst="rect">
            <a:avLst/>
          </a:prstGeom>
          <a:noFill/>
          <a:ln>
            <a:noFill/>
          </a:ln>
        </p:spPr>
      </p:pic>
      <p:pic>
        <p:nvPicPr>
          <p:cNvPr id="97" name="Shape 97"/>
          <p:cNvPicPr preferRelativeResize="0"/>
          <p:nvPr/>
        </p:nvPicPr>
        <p:blipFill>
          <a:blip r:embed="rId8">
            <a:alphaModFix/>
          </a:blip>
          <a:stretch>
            <a:fillRect/>
          </a:stretch>
        </p:blipFill>
        <p:spPr>
          <a:xfrm>
            <a:off x="1125125" y="3927650"/>
            <a:ext cx="1101600" cy="1101600"/>
          </a:xfrm>
          <a:prstGeom prst="rect">
            <a:avLst/>
          </a:prstGeom>
          <a:noFill/>
          <a:ln>
            <a:noFill/>
          </a:ln>
        </p:spPr>
      </p:pic>
      <p:cxnSp>
        <p:nvCxnSpPr>
          <p:cNvPr id="98" name="Shape 98"/>
          <p:cNvCxnSpPr>
            <a:stCxn id="92" idx="3"/>
            <a:endCxn id="93" idx="1"/>
          </p:cNvCxnSpPr>
          <p:nvPr/>
        </p:nvCxnSpPr>
        <p:spPr>
          <a:xfrm>
            <a:off x="2226725" y="709375"/>
            <a:ext cx="609900" cy="1862400"/>
          </a:xfrm>
          <a:prstGeom prst="straightConnector1">
            <a:avLst/>
          </a:prstGeom>
          <a:noFill/>
          <a:ln cap="flat" cmpd="sng" w="38100">
            <a:solidFill>
              <a:schemeClr val="accent4"/>
            </a:solidFill>
            <a:prstDash val="solid"/>
            <a:round/>
            <a:headEnd len="lg" w="lg" type="none"/>
            <a:tailEnd len="lg" w="lg" type="triangle"/>
          </a:ln>
        </p:spPr>
      </p:cxnSp>
      <p:cxnSp>
        <p:nvCxnSpPr>
          <p:cNvPr id="99" name="Shape 99"/>
          <p:cNvCxnSpPr>
            <a:stCxn id="95" idx="3"/>
            <a:endCxn id="93" idx="1"/>
          </p:cNvCxnSpPr>
          <p:nvPr/>
        </p:nvCxnSpPr>
        <p:spPr>
          <a:xfrm>
            <a:off x="1365075" y="2440325"/>
            <a:ext cx="1471800" cy="131400"/>
          </a:xfrm>
          <a:prstGeom prst="straightConnector1">
            <a:avLst/>
          </a:prstGeom>
          <a:noFill/>
          <a:ln cap="flat" cmpd="sng" w="38100">
            <a:solidFill>
              <a:schemeClr val="accent4"/>
            </a:solidFill>
            <a:prstDash val="solid"/>
            <a:round/>
            <a:headEnd len="lg" w="lg" type="none"/>
            <a:tailEnd len="lg" w="lg" type="triangle"/>
          </a:ln>
        </p:spPr>
      </p:cxnSp>
      <p:cxnSp>
        <p:nvCxnSpPr>
          <p:cNvPr id="100" name="Shape 100"/>
          <p:cNvCxnSpPr>
            <a:stCxn id="97" idx="0"/>
            <a:endCxn id="93" idx="1"/>
          </p:cNvCxnSpPr>
          <p:nvPr/>
        </p:nvCxnSpPr>
        <p:spPr>
          <a:xfrm flipH="1" rot="10800000">
            <a:off x="1675925" y="2571650"/>
            <a:ext cx="1160700" cy="1356000"/>
          </a:xfrm>
          <a:prstGeom prst="straightConnector1">
            <a:avLst/>
          </a:prstGeom>
          <a:noFill/>
          <a:ln cap="flat" cmpd="sng" w="38100">
            <a:solidFill>
              <a:schemeClr val="accent4"/>
            </a:solidFill>
            <a:prstDash val="solid"/>
            <a:round/>
            <a:headEnd len="lg" w="lg" type="none"/>
            <a:tailEnd len="lg" w="lg" type="triangle"/>
          </a:ln>
        </p:spPr>
      </p:cxnSp>
      <p:cxnSp>
        <p:nvCxnSpPr>
          <p:cNvPr id="101" name="Shape 101"/>
          <p:cNvCxnSpPr>
            <a:stCxn id="93" idx="3"/>
            <a:endCxn id="94" idx="1"/>
          </p:cNvCxnSpPr>
          <p:nvPr/>
        </p:nvCxnSpPr>
        <p:spPr>
          <a:xfrm>
            <a:off x="6093326" y="2571752"/>
            <a:ext cx="545400" cy="0"/>
          </a:xfrm>
          <a:prstGeom prst="straightConnector1">
            <a:avLst/>
          </a:prstGeom>
          <a:noFill/>
          <a:ln cap="flat" cmpd="sng" w="38100">
            <a:solidFill>
              <a:schemeClr val="accent4"/>
            </a:solidFill>
            <a:prstDash val="solid"/>
            <a:round/>
            <a:headEnd len="lg" w="lg" type="none"/>
            <a:tailEnd len="lg" w="lg" type="triangle"/>
          </a:ln>
        </p:spPr>
      </p:cxnSp>
      <p:sp>
        <p:nvSpPr>
          <p:cNvPr id="102" name="Shape 102"/>
          <p:cNvSpPr txBox="1"/>
          <p:nvPr/>
        </p:nvSpPr>
        <p:spPr>
          <a:xfrm>
            <a:off x="2226725" y="202900"/>
            <a:ext cx="5209500" cy="6078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accent5"/>
                </a:solidFill>
              </a:rPr>
              <a:t>Tape</a:t>
            </a:r>
          </a:p>
        </p:txBody>
      </p:sp>
      <p:sp>
        <p:nvSpPr>
          <p:cNvPr id="103" name="Shape 103"/>
          <p:cNvSpPr txBox="1"/>
          <p:nvPr/>
        </p:nvSpPr>
        <p:spPr>
          <a:xfrm>
            <a:off x="263475" y="2945812"/>
            <a:ext cx="5209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Video Files</a:t>
            </a:r>
          </a:p>
        </p:txBody>
      </p:sp>
      <p:sp>
        <p:nvSpPr>
          <p:cNvPr id="104" name="Shape 104"/>
          <p:cNvSpPr txBox="1"/>
          <p:nvPr/>
        </p:nvSpPr>
        <p:spPr>
          <a:xfrm>
            <a:off x="2070275" y="4421450"/>
            <a:ext cx="5209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Image Collections</a:t>
            </a:r>
          </a:p>
        </p:txBody>
      </p:sp>
      <p:sp>
        <p:nvSpPr>
          <p:cNvPr id="105" name="Shape 105"/>
          <p:cNvSpPr txBox="1"/>
          <p:nvPr>
            <p:ph type="title"/>
          </p:nvPr>
        </p:nvSpPr>
        <p:spPr>
          <a:xfrm>
            <a:off x="3509275" y="149375"/>
            <a:ext cx="5517300" cy="572700"/>
          </a:xfrm>
          <a:prstGeom prst="rect">
            <a:avLst/>
          </a:prstGeom>
        </p:spPr>
        <p:txBody>
          <a:bodyPr anchorCtr="0" anchor="t" bIns="91425" lIns="91425" rIns="91425" tIns="91425">
            <a:noAutofit/>
          </a:bodyPr>
          <a:lstStyle/>
          <a:p>
            <a:pPr lvl="0" rtl="0">
              <a:spcBef>
                <a:spcPts val="0"/>
              </a:spcBef>
              <a:buNone/>
            </a:pPr>
            <a:r>
              <a:rPr lang="en"/>
              <a:t>VARS works with tape, video files and images</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is a multi-user system</a:t>
            </a:r>
          </a:p>
        </p:txBody>
      </p:sp>
      <p:pic>
        <p:nvPicPr>
          <p:cNvPr id="111" name="Shape 111"/>
          <p:cNvPicPr preferRelativeResize="0"/>
          <p:nvPr/>
        </p:nvPicPr>
        <p:blipFill>
          <a:blip r:embed="rId3">
            <a:alphaModFix/>
          </a:blip>
          <a:stretch>
            <a:fillRect/>
          </a:stretch>
        </p:blipFill>
        <p:spPr>
          <a:xfrm>
            <a:off x="160600" y="1912862"/>
            <a:ext cx="2025950" cy="1012975"/>
          </a:xfrm>
          <a:prstGeom prst="rect">
            <a:avLst/>
          </a:prstGeom>
          <a:noFill/>
          <a:ln>
            <a:noFill/>
          </a:ln>
        </p:spPr>
      </p:pic>
      <p:pic>
        <p:nvPicPr>
          <p:cNvPr id="112" name="Shape 112"/>
          <p:cNvPicPr preferRelativeResize="0"/>
          <p:nvPr/>
        </p:nvPicPr>
        <p:blipFill>
          <a:blip r:embed="rId4">
            <a:alphaModFix/>
          </a:blip>
          <a:stretch>
            <a:fillRect/>
          </a:stretch>
        </p:blipFill>
        <p:spPr>
          <a:xfrm>
            <a:off x="3084750" y="1376945"/>
            <a:ext cx="1588576" cy="1322824"/>
          </a:xfrm>
          <a:prstGeom prst="rect">
            <a:avLst/>
          </a:prstGeom>
          <a:noFill/>
          <a:ln>
            <a:noFill/>
          </a:ln>
        </p:spPr>
      </p:pic>
      <p:pic>
        <p:nvPicPr>
          <p:cNvPr id="113" name="Shape 113"/>
          <p:cNvPicPr preferRelativeResize="0"/>
          <p:nvPr/>
        </p:nvPicPr>
        <p:blipFill>
          <a:blip r:embed="rId5">
            <a:alphaModFix/>
          </a:blip>
          <a:stretch>
            <a:fillRect/>
          </a:stretch>
        </p:blipFill>
        <p:spPr>
          <a:xfrm>
            <a:off x="6638598" y="1478075"/>
            <a:ext cx="2193696" cy="2187374"/>
          </a:xfrm>
          <a:prstGeom prst="rect">
            <a:avLst/>
          </a:prstGeom>
          <a:noFill/>
          <a:ln>
            <a:noFill/>
          </a:ln>
        </p:spPr>
      </p:pic>
      <p:pic>
        <p:nvPicPr>
          <p:cNvPr id="114" name="Shape 114"/>
          <p:cNvPicPr preferRelativeResize="0"/>
          <p:nvPr/>
        </p:nvPicPr>
        <p:blipFill>
          <a:blip r:embed="rId4">
            <a:alphaModFix/>
          </a:blip>
          <a:stretch>
            <a:fillRect/>
          </a:stretch>
        </p:blipFill>
        <p:spPr>
          <a:xfrm>
            <a:off x="3237150" y="1529345"/>
            <a:ext cx="1588576" cy="1322824"/>
          </a:xfrm>
          <a:prstGeom prst="rect">
            <a:avLst/>
          </a:prstGeom>
          <a:noFill/>
          <a:ln>
            <a:noFill/>
          </a:ln>
        </p:spPr>
      </p:pic>
      <p:pic>
        <p:nvPicPr>
          <p:cNvPr id="115" name="Shape 115"/>
          <p:cNvPicPr preferRelativeResize="0"/>
          <p:nvPr/>
        </p:nvPicPr>
        <p:blipFill>
          <a:blip r:embed="rId4">
            <a:alphaModFix/>
          </a:blip>
          <a:stretch>
            <a:fillRect/>
          </a:stretch>
        </p:blipFill>
        <p:spPr>
          <a:xfrm>
            <a:off x="3389550" y="1681745"/>
            <a:ext cx="1588576" cy="1322824"/>
          </a:xfrm>
          <a:prstGeom prst="rect">
            <a:avLst/>
          </a:prstGeom>
          <a:noFill/>
          <a:ln>
            <a:noFill/>
          </a:ln>
        </p:spPr>
      </p:pic>
      <p:pic>
        <p:nvPicPr>
          <p:cNvPr id="116" name="Shape 116"/>
          <p:cNvPicPr preferRelativeResize="0"/>
          <p:nvPr/>
        </p:nvPicPr>
        <p:blipFill>
          <a:blip r:embed="rId4">
            <a:alphaModFix/>
          </a:blip>
          <a:stretch>
            <a:fillRect/>
          </a:stretch>
        </p:blipFill>
        <p:spPr>
          <a:xfrm>
            <a:off x="3541950" y="1834145"/>
            <a:ext cx="1588576" cy="1322824"/>
          </a:xfrm>
          <a:prstGeom prst="rect">
            <a:avLst/>
          </a:prstGeom>
          <a:noFill/>
          <a:ln>
            <a:noFill/>
          </a:ln>
        </p:spPr>
      </p:pic>
      <p:pic>
        <p:nvPicPr>
          <p:cNvPr id="117" name="Shape 117"/>
          <p:cNvPicPr preferRelativeResize="0"/>
          <p:nvPr/>
        </p:nvPicPr>
        <p:blipFill>
          <a:blip r:embed="rId4">
            <a:alphaModFix/>
          </a:blip>
          <a:stretch>
            <a:fillRect/>
          </a:stretch>
        </p:blipFill>
        <p:spPr>
          <a:xfrm>
            <a:off x="3694350" y="1986545"/>
            <a:ext cx="1588576" cy="1322824"/>
          </a:xfrm>
          <a:prstGeom prst="rect">
            <a:avLst/>
          </a:prstGeom>
          <a:noFill/>
          <a:ln>
            <a:noFill/>
          </a:ln>
        </p:spPr>
      </p:pic>
      <p:pic>
        <p:nvPicPr>
          <p:cNvPr id="118" name="Shape 118"/>
          <p:cNvPicPr preferRelativeResize="0"/>
          <p:nvPr/>
        </p:nvPicPr>
        <p:blipFill>
          <a:blip r:embed="rId4">
            <a:alphaModFix/>
          </a:blip>
          <a:stretch>
            <a:fillRect/>
          </a:stretch>
        </p:blipFill>
        <p:spPr>
          <a:xfrm>
            <a:off x="3846750" y="2138945"/>
            <a:ext cx="1588576" cy="1322824"/>
          </a:xfrm>
          <a:prstGeom prst="rect">
            <a:avLst/>
          </a:prstGeom>
          <a:noFill/>
          <a:ln>
            <a:noFill/>
          </a:ln>
        </p:spPr>
      </p:pic>
      <p:pic>
        <p:nvPicPr>
          <p:cNvPr id="119" name="Shape 119"/>
          <p:cNvPicPr preferRelativeResize="0"/>
          <p:nvPr/>
        </p:nvPicPr>
        <p:blipFill>
          <a:blip r:embed="rId4">
            <a:alphaModFix/>
          </a:blip>
          <a:stretch>
            <a:fillRect/>
          </a:stretch>
        </p:blipFill>
        <p:spPr>
          <a:xfrm>
            <a:off x="3999150" y="2291345"/>
            <a:ext cx="1588576" cy="1322824"/>
          </a:xfrm>
          <a:prstGeom prst="rect">
            <a:avLst/>
          </a:prstGeom>
          <a:noFill/>
          <a:ln>
            <a:noFill/>
          </a:ln>
        </p:spPr>
      </p:pic>
      <p:pic>
        <p:nvPicPr>
          <p:cNvPr id="120" name="Shape 120"/>
          <p:cNvPicPr preferRelativeResize="0"/>
          <p:nvPr/>
        </p:nvPicPr>
        <p:blipFill>
          <a:blip r:embed="rId4">
            <a:alphaModFix/>
          </a:blip>
          <a:stretch>
            <a:fillRect/>
          </a:stretch>
        </p:blipFill>
        <p:spPr>
          <a:xfrm>
            <a:off x="4151550" y="2443745"/>
            <a:ext cx="1588576" cy="1322824"/>
          </a:xfrm>
          <a:prstGeom prst="rect">
            <a:avLst/>
          </a:prstGeom>
          <a:noFill/>
          <a:ln>
            <a:noFill/>
          </a:ln>
        </p:spPr>
      </p:pic>
      <p:cxnSp>
        <p:nvCxnSpPr>
          <p:cNvPr id="121" name="Shape 121"/>
          <p:cNvCxnSpPr/>
          <p:nvPr/>
        </p:nvCxnSpPr>
        <p:spPr>
          <a:xfrm>
            <a:off x="5851800" y="2644850"/>
            <a:ext cx="786900" cy="3000"/>
          </a:xfrm>
          <a:prstGeom prst="straightConnector1">
            <a:avLst/>
          </a:prstGeom>
          <a:noFill/>
          <a:ln cap="flat" cmpd="sng" w="38100">
            <a:solidFill>
              <a:schemeClr val="accent4"/>
            </a:solidFill>
            <a:prstDash val="solid"/>
            <a:round/>
            <a:headEnd len="lg" w="lg" type="none"/>
            <a:tailEnd len="lg" w="lg" type="triangle"/>
          </a:ln>
        </p:spPr>
      </p:cxnSp>
      <p:pic>
        <p:nvPicPr>
          <p:cNvPr id="122" name="Shape 122"/>
          <p:cNvPicPr preferRelativeResize="0"/>
          <p:nvPr/>
        </p:nvPicPr>
        <p:blipFill>
          <a:blip r:embed="rId3">
            <a:alphaModFix/>
          </a:blip>
          <a:stretch>
            <a:fillRect/>
          </a:stretch>
        </p:blipFill>
        <p:spPr>
          <a:xfrm>
            <a:off x="313000" y="2065262"/>
            <a:ext cx="2025950" cy="1012975"/>
          </a:xfrm>
          <a:prstGeom prst="rect">
            <a:avLst/>
          </a:prstGeom>
          <a:noFill/>
          <a:ln>
            <a:noFill/>
          </a:ln>
        </p:spPr>
      </p:pic>
      <p:pic>
        <p:nvPicPr>
          <p:cNvPr id="123" name="Shape 123"/>
          <p:cNvPicPr preferRelativeResize="0"/>
          <p:nvPr/>
        </p:nvPicPr>
        <p:blipFill>
          <a:blip r:embed="rId3">
            <a:alphaModFix/>
          </a:blip>
          <a:stretch>
            <a:fillRect/>
          </a:stretch>
        </p:blipFill>
        <p:spPr>
          <a:xfrm>
            <a:off x="465400" y="2217662"/>
            <a:ext cx="2025950" cy="1012975"/>
          </a:xfrm>
          <a:prstGeom prst="rect">
            <a:avLst/>
          </a:prstGeom>
          <a:noFill/>
          <a:ln>
            <a:noFill/>
          </a:ln>
        </p:spPr>
      </p:pic>
      <p:pic>
        <p:nvPicPr>
          <p:cNvPr id="124" name="Shape 124"/>
          <p:cNvPicPr preferRelativeResize="0"/>
          <p:nvPr/>
        </p:nvPicPr>
        <p:blipFill>
          <a:blip r:embed="rId3">
            <a:alphaModFix/>
          </a:blip>
          <a:stretch>
            <a:fillRect/>
          </a:stretch>
        </p:blipFill>
        <p:spPr>
          <a:xfrm>
            <a:off x="617800" y="2370062"/>
            <a:ext cx="2025950" cy="1012975"/>
          </a:xfrm>
          <a:prstGeom prst="rect">
            <a:avLst/>
          </a:prstGeom>
          <a:noFill/>
          <a:ln>
            <a:noFill/>
          </a:ln>
        </p:spPr>
      </p:pic>
      <p:cxnSp>
        <p:nvCxnSpPr>
          <p:cNvPr id="125" name="Shape 125"/>
          <p:cNvCxnSpPr>
            <a:stCxn id="126" idx="3"/>
          </p:cNvCxnSpPr>
          <p:nvPr/>
        </p:nvCxnSpPr>
        <p:spPr>
          <a:xfrm>
            <a:off x="2415150" y="2571750"/>
            <a:ext cx="623700" cy="6000"/>
          </a:xfrm>
          <a:prstGeom prst="straightConnector1">
            <a:avLst/>
          </a:prstGeom>
          <a:noFill/>
          <a:ln cap="flat" cmpd="sng" w="38100">
            <a:solidFill>
              <a:schemeClr val="accent4"/>
            </a:solidFill>
            <a:prstDash val="solid"/>
            <a:round/>
            <a:headEnd len="lg" w="lg" type="none"/>
            <a:tailEnd len="lg" w="lg" type="triangle"/>
          </a:ln>
        </p:spPr>
      </p:cxnSp>
      <p:pic>
        <p:nvPicPr>
          <p:cNvPr id="127" name="Shape 127"/>
          <p:cNvPicPr preferRelativeResize="0"/>
          <p:nvPr/>
        </p:nvPicPr>
        <p:blipFill>
          <a:blip r:embed="rId6">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Output</a:t>
            </a:r>
          </a:p>
        </p:txBody>
      </p:sp>
      <p:pic>
        <p:nvPicPr>
          <p:cNvPr id="133" name="Shape 133"/>
          <p:cNvPicPr preferRelativeResize="0"/>
          <p:nvPr/>
        </p:nvPicPr>
        <p:blipFill>
          <a:blip r:embed="rId3">
            <a:alphaModFix/>
          </a:blip>
          <a:stretch>
            <a:fillRect/>
          </a:stretch>
        </p:blipFill>
        <p:spPr>
          <a:xfrm>
            <a:off x="6638598" y="1478075"/>
            <a:ext cx="2193696" cy="2187374"/>
          </a:xfrm>
          <a:prstGeom prst="rect">
            <a:avLst/>
          </a:prstGeom>
          <a:noFill/>
          <a:ln>
            <a:noFill/>
          </a:ln>
        </p:spPr>
      </p:pic>
      <p:cxnSp>
        <p:nvCxnSpPr>
          <p:cNvPr id="134" name="Shape 134"/>
          <p:cNvCxnSpPr>
            <a:stCxn id="133" idx="1"/>
            <a:endCxn id="135" idx="3"/>
          </p:cNvCxnSpPr>
          <p:nvPr/>
        </p:nvCxnSpPr>
        <p:spPr>
          <a:xfrm rot="10800000">
            <a:off x="5458098" y="2130762"/>
            <a:ext cx="1180500" cy="441000"/>
          </a:xfrm>
          <a:prstGeom prst="straightConnector1">
            <a:avLst/>
          </a:prstGeom>
          <a:noFill/>
          <a:ln cap="flat" cmpd="sng" w="38100">
            <a:solidFill>
              <a:schemeClr val="accent4"/>
            </a:solidFill>
            <a:prstDash val="solid"/>
            <a:round/>
            <a:headEnd len="lg" w="lg" type="none"/>
            <a:tailEnd len="lg" w="lg" type="triangle"/>
          </a:ln>
        </p:spPr>
      </p:cxnSp>
      <p:pic>
        <p:nvPicPr>
          <p:cNvPr id="136" name="Shape 136"/>
          <p:cNvPicPr preferRelativeResize="0"/>
          <p:nvPr/>
        </p:nvPicPr>
        <p:blipFill>
          <a:blip r:embed="rId4">
            <a:alphaModFix/>
          </a:blip>
          <a:stretch>
            <a:fillRect/>
          </a:stretch>
        </p:blipFill>
        <p:spPr>
          <a:xfrm>
            <a:off x="6567000" y="76200"/>
            <a:ext cx="2500798" cy="452374"/>
          </a:xfrm>
          <a:prstGeom prst="rect">
            <a:avLst/>
          </a:prstGeom>
          <a:noFill/>
          <a:ln>
            <a:noFill/>
          </a:ln>
        </p:spPr>
      </p:pic>
      <p:pic>
        <p:nvPicPr>
          <p:cNvPr id="135" name="Shape 135"/>
          <p:cNvPicPr preferRelativeResize="0"/>
          <p:nvPr/>
        </p:nvPicPr>
        <p:blipFill>
          <a:blip r:embed="rId5">
            <a:alphaModFix/>
          </a:blip>
          <a:stretch>
            <a:fillRect/>
          </a:stretch>
        </p:blipFill>
        <p:spPr>
          <a:xfrm>
            <a:off x="2768899" y="931100"/>
            <a:ext cx="2689224" cy="2399425"/>
          </a:xfrm>
          <a:prstGeom prst="rect">
            <a:avLst/>
          </a:prstGeom>
          <a:noFill/>
          <a:ln>
            <a:noFill/>
          </a:ln>
        </p:spPr>
      </p:pic>
      <p:sp>
        <p:nvSpPr>
          <p:cNvPr id="137" name="Shape 137"/>
          <p:cNvSpPr txBox="1"/>
          <p:nvPr/>
        </p:nvSpPr>
        <p:spPr>
          <a:xfrm>
            <a:off x="535700" y="1410075"/>
            <a:ext cx="1464900" cy="1063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FF"/>
                </a:solidFill>
              </a:rPr>
              <a:t>Text Files</a:t>
            </a:r>
          </a:p>
          <a:p>
            <a:pPr lvl="0">
              <a:spcBef>
                <a:spcPts val="0"/>
              </a:spcBef>
              <a:buNone/>
            </a:pPr>
            <a:r>
              <a:rPr lang="en" sz="1800">
                <a:solidFill>
                  <a:srgbClr val="00FFFF"/>
                </a:solidFill>
              </a:rPr>
              <a:t>Images</a:t>
            </a:r>
          </a:p>
          <a:p>
            <a:pPr lvl="0">
              <a:spcBef>
                <a:spcPts val="0"/>
              </a:spcBef>
              <a:buNone/>
            </a:pPr>
            <a:r>
              <a:rPr lang="en" sz="1800">
                <a:solidFill>
                  <a:srgbClr val="00FFFF"/>
                </a:solidFill>
              </a:rPr>
              <a:t>KML</a:t>
            </a:r>
          </a:p>
        </p:txBody>
      </p:sp>
      <p:cxnSp>
        <p:nvCxnSpPr>
          <p:cNvPr id="138" name="Shape 138"/>
          <p:cNvCxnSpPr>
            <a:stCxn id="135" idx="1"/>
            <a:endCxn id="137" idx="3"/>
          </p:cNvCxnSpPr>
          <p:nvPr/>
        </p:nvCxnSpPr>
        <p:spPr>
          <a:xfrm rot="10800000">
            <a:off x="2000599" y="1941812"/>
            <a:ext cx="768300" cy="189000"/>
          </a:xfrm>
          <a:prstGeom prst="straightConnector1">
            <a:avLst/>
          </a:prstGeom>
          <a:noFill/>
          <a:ln cap="flat" cmpd="sng" w="38100">
            <a:solidFill>
              <a:schemeClr val="accent4"/>
            </a:solidFill>
            <a:prstDash val="solid"/>
            <a:round/>
            <a:headEnd len="lg" w="lg" type="none"/>
            <a:tailEnd len="lg" w="lg" type="triangle"/>
          </a:ln>
        </p:spPr>
      </p:cxnSp>
      <p:sp>
        <p:nvSpPr>
          <p:cNvPr id="139" name="Shape 139"/>
          <p:cNvSpPr txBox="1"/>
          <p:nvPr/>
        </p:nvSpPr>
        <p:spPr>
          <a:xfrm>
            <a:off x="3320700" y="4201400"/>
            <a:ext cx="1139400" cy="6903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FF"/>
                </a:solidFill>
              </a:rPr>
              <a:t>SQL</a:t>
            </a:r>
          </a:p>
          <a:p>
            <a:pPr lvl="0" rtl="0">
              <a:spcBef>
                <a:spcPts val="0"/>
              </a:spcBef>
              <a:buNone/>
            </a:pPr>
            <a:r>
              <a:rPr lang="en" sz="1800">
                <a:solidFill>
                  <a:srgbClr val="00FFFF"/>
                </a:solidFill>
              </a:rPr>
              <a:t>Java API</a:t>
            </a:r>
          </a:p>
        </p:txBody>
      </p:sp>
      <p:cxnSp>
        <p:nvCxnSpPr>
          <p:cNvPr id="140" name="Shape 140"/>
          <p:cNvCxnSpPr>
            <a:stCxn id="133" idx="1"/>
            <a:endCxn id="139" idx="3"/>
          </p:cNvCxnSpPr>
          <p:nvPr/>
        </p:nvCxnSpPr>
        <p:spPr>
          <a:xfrm flipH="1">
            <a:off x="4459998" y="2571762"/>
            <a:ext cx="2178600" cy="1974899"/>
          </a:xfrm>
          <a:prstGeom prst="straightConnector1">
            <a:avLst/>
          </a:prstGeom>
          <a:noFill/>
          <a:ln cap="flat" cmpd="sng" w="38100">
            <a:solidFill>
              <a:schemeClr val="accent4"/>
            </a:solidFill>
            <a:prstDash val="solid"/>
            <a:round/>
            <a:headEnd len="lg" w="lg" type="none"/>
            <a:tailEnd len="lg" w="lg" type="triangle"/>
          </a:ln>
        </p:spPr>
      </p:cxn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emphasizes searchability</a:t>
            </a:r>
          </a:p>
        </p:txBody>
      </p:sp>
      <p:sp>
        <p:nvSpPr>
          <p:cNvPr id="146" name="Shape 146"/>
          <p:cNvSpPr txBox="1"/>
          <p:nvPr/>
        </p:nvSpPr>
        <p:spPr>
          <a:xfrm>
            <a:off x="311700" y="1018200"/>
            <a:ext cx="8425200" cy="3699300"/>
          </a:xfrm>
          <a:prstGeom prst="rect">
            <a:avLst/>
          </a:prstGeom>
          <a:noFill/>
          <a:ln>
            <a:noFill/>
          </a:ln>
        </p:spPr>
        <p:txBody>
          <a:bodyPr anchorCtr="0" anchor="t" bIns="91425" lIns="91425" rIns="91425" tIns="91425">
            <a:noAutofit/>
          </a:bodyPr>
          <a:lstStyle/>
          <a:p>
            <a:pPr indent="-381000" lvl="0" marL="457200" rtl="0">
              <a:spcBef>
                <a:spcPts val="0"/>
              </a:spcBef>
              <a:buClr>
                <a:schemeClr val="accent5"/>
              </a:buClr>
              <a:buSzPct val="100000"/>
              <a:buChar char="-"/>
            </a:pPr>
            <a:r>
              <a:rPr lang="en" sz="2400">
                <a:solidFill>
                  <a:schemeClr val="accent5"/>
                </a:solidFill>
              </a:rPr>
              <a:t>Annotations are constrained</a:t>
            </a:r>
          </a:p>
          <a:p>
            <a:pPr indent="-381000" lvl="1" marL="914400" rtl="0">
              <a:spcBef>
                <a:spcPts val="0"/>
              </a:spcBef>
              <a:buClr>
                <a:schemeClr val="accent4"/>
              </a:buClr>
              <a:buSzPct val="100000"/>
              <a:buChar char="-"/>
            </a:pPr>
            <a:r>
              <a:rPr lang="en" sz="2400">
                <a:solidFill>
                  <a:schemeClr val="accent4"/>
                </a:solidFill>
              </a:rPr>
              <a:t>No misspellings</a:t>
            </a:r>
          </a:p>
          <a:p>
            <a:pPr indent="-381000" lvl="1" marL="914400" rtl="0">
              <a:spcBef>
                <a:spcPts val="0"/>
              </a:spcBef>
              <a:buClr>
                <a:schemeClr val="accent4"/>
              </a:buClr>
              <a:buSzPct val="100000"/>
              <a:buChar char="-"/>
            </a:pPr>
            <a:r>
              <a:rPr lang="en" sz="2400">
                <a:solidFill>
                  <a:schemeClr val="accent4"/>
                </a:solidFill>
              </a:rPr>
              <a:t>Common names are mapped to scientific names</a:t>
            </a:r>
          </a:p>
          <a:p>
            <a:pPr indent="-381000" lvl="1" marL="914400" rtl="0">
              <a:spcBef>
                <a:spcPts val="0"/>
              </a:spcBef>
              <a:buClr>
                <a:schemeClr val="accent4"/>
              </a:buClr>
              <a:buSzPct val="100000"/>
              <a:buChar char="-"/>
            </a:pPr>
            <a:r>
              <a:rPr lang="en" sz="2400">
                <a:solidFill>
                  <a:schemeClr val="accent4"/>
                </a:solidFill>
              </a:rPr>
              <a:t>Allows searches by phylogenetic relationships</a:t>
            </a:r>
          </a:p>
          <a:p>
            <a:pPr indent="0" lvl="0" marL="457200" rtl="0">
              <a:spcBef>
                <a:spcPts val="0"/>
              </a:spcBef>
              <a:buNone/>
            </a:pPr>
            <a:r>
              <a:t/>
            </a:r>
            <a:endParaRPr sz="2400">
              <a:solidFill>
                <a:schemeClr val="accent5"/>
              </a:solidFill>
            </a:endParaRPr>
          </a:p>
          <a:p>
            <a:pPr indent="-381000" lvl="0" marL="457200" rtl="0">
              <a:spcBef>
                <a:spcPts val="0"/>
              </a:spcBef>
              <a:buClr>
                <a:schemeClr val="accent5"/>
              </a:buClr>
              <a:buSzPct val="100000"/>
              <a:buChar char="-"/>
            </a:pPr>
            <a:r>
              <a:rPr lang="en" sz="2400">
                <a:solidFill>
                  <a:schemeClr val="accent5"/>
                </a:solidFill>
              </a:rPr>
              <a:t>Other attributes can be described in flexible, but constrained manner:</a:t>
            </a:r>
          </a:p>
          <a:p>
            <a:pPr indent="-381000" lvl="1" marL="914400" rtl="0">
              <a:spcBef>
                <a:spcPts val="0"/>
              </a:spcBef>
              <a:buClr>
                <a:schemeClr val="accent4"/>
              </a:buClr>
              <a:buSzPct val="100000"/>
              <a:buChar char="-"/>
            </a:pPr>
            <a:r>
              <a:rPr lang="en" sz="2400">
                <a:solidFill>
                  <a:schemeClr val="accent4"/>
                </a:solidFill>
              </a:rPr>
              <a:t>Namomia | eating | Aegina | nil</a:t>
            </a:r>
          </a:p>
          <a:p>
            <a:pPr indent="-381000" lvl="1" marL="914400" rtl="0">
              <a:spcBef>
                <a:spcPts val="0"/>
              </a:spcBef>
              <a:buClr>
                <a:schemeClr val="accent4"/>
              </a:buClr>
              <a:buSzPct val="100000"/>
              <a:buChar char="-"/>
            </a:pPr>
            <a:r>
              <a:rPr lang="en" sz="2400">
                <a:solidFill>
                  <a:schemeClr val="accent4"/>
                </a:solidFill>
              </a:rPr>
              <a:t>Pahycara bulbiceps | upon | basalt | nil</a:t>
            </a:r>
          </a:p>
          <a:p>
            <a:pPr indent="-381000" lvl="1" marL="914400" rtl="0">
              <a:spcBef>
                <a:spcPts val="0"/>
              </a:spcBef>
              <a:buClr>
                <a:schemeClr val="accent4"/>
              </a:buClr>
              <a:buSzPct val="100000"/>
              <a:buChar char="-"/>
            </a:pPr>
            <a:r>
              <a:rPr lang="en" sz="2400">
                <a:solidFill>
                  <a:schemeClr val="accent4"/>
                </a:solidFill>
              </a:rPr>
              <a:t>Tomopteris | surface color | self | red</a:t>
            </a:r>
          </a:p>
          <a:p>
            <a:pPr indent="-381000" lvl="1" marL="914400">
              <a:spcBef>
                <a:spcPts val="0"/>
              </a:spcBef>
              <a:buClr>
                <a:schemeClr val="accent4"/>
              </a:buClr>
              <a:buSzPct val="100000"/>
              <a:buChar char="-"/>
            </a:pPr>
            <a:r>
              <a:rPr lang="en" sz="2400">
                <a:solidFill>
                  <a:schemeClr val="accent4"/>
                </a:solidFill>
              </a:rPr>
              <a:t>Euphausia | population-quantity | self | 127</a:t>
            </a:r>
          </a:p>
        </p:txBody>
      </p:sp>
      <p:pic>
        <p:nvPicPr>
          <p:cNvPr id="147" name="Shape 147"/>
          <p:cNvPicPr preferRelativeResize="0"/>
          <p:nvPr/>
        </p:nvPicPr>
        <p:blipFill>
          <a:blip r:embed="rId3">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3606524" y="1062950"/>
            <a:ext cx="5378181" cy="3965800"/>
          </a:xfrm>
          <a:prstGeom prst="rect">
            <a:avLst/>
          </a:prstGeom>
          <a:noFill/>
          <a:ln>
            <a:noFill/>
          </a:ln>
        </p:spPr>
      </p:pic>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VARS supports image analysis</a:t>
            </a:r>
          </a:p>
        </p:txBody>
      </p:sp>
      <p:sp>
        <p:nvSpPr>
          <p:cNvPr id="154" name="Shape 154"/>
          <p:cNvSpPr txBox="1"/>
          <p:nvPr/>
        </p:nvSpPr>
        <p:spPr>
          <a:xfrm>
            <a:off x="135675" y="1230050"/>
            <a:ext cx="5209500" cy="607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accent5"/>
                </a:solidFill>
              </a:rPr>
              <a:t>Annotate location</a:t>
            </a:r>
          </a:p>
        </p:txBody>
      </p:sp>
      <p:pic>
        <p:nvPicPr>
          <p:cNvPr id="155" name="Shape 155"/>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VARS supports image analysis</a:t>
            </a:r>
          </a:p>
        </p:txBody>
      </p:sp>
      <p:pic>
        <p:nvPicPr>
          <p:cNvPr id="161" name="Shape 161"/>
          <p:cNvPicPr preferRelativeResize="0"/>
          <p:nvPr/>
        </p:nvPicPr>
        <p:blipFill>
          <a:blip r:embed="rId3">
            <a:alphaModFix/>
          </a:blip>
          <a:stretch>
            <a:fillRect/>
          </a:stretch>
        </p:blipFill>
        <p:spPr>
          <a:xfrm>
            <a:off x="3606524" y="1062950"/>
            <a:ext cx="5378175" cy="3965800"/>
          </a:xfrm>
          <a:prstGeom prst="rect">
            <a:avLst/>
          </a:prstGeom>
          <a:noFill/>
          <a:ln>
            <a:noFill/>
          </a:ln>
        </p:spPr>
      </p:pic>
      <p:sp>
        <p:nvSpPr>
          <p:cNvPr id="162" name="Shape 162"/>
          <p:cNvSpPr txBox="1"/>
          <p:nvPr/>
        </p:nvSpPr>
        <p:spPr>
          <a:xfrm>
            <a:off x="135675" y="1230050"/>
            <a:ext cx="5209500" cy="607800"/>
          </a:xfrm>
          <a:prstGeom prst="rect">
            <a:avLst/>
          </a:prstGeom>
          <a:noFill/>
          <a:ln>
            <a:noFill/>
          </a:ln>
        </p:spPr>
        <p:txBody>
          <a:bodyPr anchorCtr="0" anchor="t" bIns="91425" lIns="91425" rIns="91425" tIns="91425">
            <a:noAutofit/>
          </a:bodyPr>
          <a:lstStyle/>
          <a:p>
            <a:pPr lvl="0">
              <a:spcBef>
                <a:spcPts val="0"/>
              </a:spcBef>
              <a:buNone/>
            </a:pPr>
            <a:r>
              <a:rPr lang="en" sz="2400">
                <a:solidFill>
                  <a:schemeClr val="accent5"/>
                </a:solidFill>
              </a:rPr>
              <a:t>Distance measurements</a:t>
            </a:r>
          </a:p>
        </p:txBody>
      </p:sp>
      <p:pic>
        <p:nvPicPr>
          <p:cNvPr id="163" name="Shape 163"/>
          <p:cNvPicPr preferRelativeResize="0"/>
          <p:nvPr/>
        </p:nvPicPr>
        <p:blipFill>
          <a:blip r:embed="rId4">
            <a:alphaModFix/>
          </a:blip>
          <a:stretch>
            <a:fillRect/>
          </a:stretch>
        </p:blipFill>
        <p:spPr>
          <a:xfrm>
            <a:off x="6567000" y="76200"/>
            <a:ext cx="2500798" cy="452374"/>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